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3" r:id="rId4"/>
    <p:sldId id="258" r:id="rId5"/>
    <p:sldId id="259" r:id="rId6"/>
    <p:sldId id="260" r:id="rId7"/>
    <p:sldId id="274" r:id="rId8"/>
    <p:sldId id="292" r:id="rId9"/>
    <p:sldId id="262" r:id="rId10"/>
    <p:sldId id="263" r:id="rId11"/>
    <p:sldId id="264" r:id="rId12"/>
    <p:sldId id="291" r:id="rId13"/>
    <p:sldId id="265" r:id="rId14"/>
    <p:sldId id="266" r:id="rId15"/>
    <p:sldId id="305" r:id="rId16"/>
    <p:sldId id="267" r:id="rId17"/>
    <p:sldId id="269" r:id="rId18"/>
    <p:sldId id="270" r:id="rId19"/>
    <p:sldId id="271" r:id="rId20"/>
    <p:sldId id="273" r:id="rId21"/>
    <p:sldId id="290" r:id="rId22"/>
    <p:sldId id="275" r:id="rId23"/>
    <p:sldId id="276" r:id="rId24"/>
    <p:sldId id="277" r:id="rId25"/>
    <p:sldId id="278" r:id="rId26"/>
    <p:sldId id="308" r:id="rId27"/>
    <p:sldId id="279" r:id="rId28"/>
    <p:sldId id="280" r:id="rId29"/>
    <p:sldId id="281" r:id="rId30"/>
    <p:sldId id="282" r:id="rId31"/>
    <p:sldId id="289" r:id="rId32"/>
    <p:sldId id="283" r:id="rId33"/>
    <p:sldId id="284" r:id="rId34"/>
    <p:sldId id="285" r:id="rId35"/>
    <p:sldId id="286" r:id="rId36"/>
    <p:sldId id="287" r:id="rId37"/>
    <p:sldId id="288" r:id="rId38"/>
    <p:sldId id="294" r:id="rId39"/>
    <p:sldId id="298" r:id="rId40"/>
    <p:sldId id="296" r:id="rId41"/>
    <p:sldId id="309" r:id="rId42"/>
    <p:sldId id="310" r:id="rId43"/>
    <p:sldId id="299" r:id="rId44"/>
    <p:sldId id="300" r:id="rId45"/>
    <p:sldId id="301" r:id="rId46"/>
    <p:sldId id="302" r:id="rId47"/>
    <p:sldId id="303" r:id="rId48"/>
    <p:sldId id="311" r:id="rId49"/>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PDB\Dupr&#233;%20database\Dati_OIP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PDB\Dupr&#233;%20database\Dati_OIP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plotArea>
      <c:layout/>
      <c:barChart>
        <c:barDir val="bar"/>
        <c:grouping val="clustered"/>
        <c:ser>
          <c:idx val="0"/>
          <c:order val="0"/>
          <c:dLbls>
            <c:showVal val="1"/>
          </c:dLbls>
          <c:cat>
            <c:strRef>
              <c:f>Foglio1!$A$1:$A$4</c:f>
              <c:strCache>
                <c:ptCount val="4"/>
                <c:pt idx="0">
                  <c:v>OIPE 2006, Sorrento</c:v>
                </c:pt>
                <c:pt idx="1">
                  <c:v>OIPE 2008, Ilmenau</c:v>
                </c:pt>
                <c:pt idx="2">
                  <c:v>OIPE 2010, Sofia</c:v>
                </c:pt>
                <c:pt idx="3">
                  <c:v>OIPE 2012, Ghent</c:v>
                </c:pt>
              </c:strCache>
            </c:strRef>
          </c:cat>
          <c:val>
            <c:numRef>
              <c:f>Foglio1!$B$1:$B$4</c:f>
              <c:numCache>
                <c:formatCode>General</c:formatCode>
                <c:ptCount val="4"/>
                <c:pt idx="0">
                  <c:v>104</c:v>
                </c:pt>
                <c:pt idx="1">
                  <c:v>102</c:v>
                </c:pt>
                <c:pt idx="2">
                  <c:v>78</c:v>
                </c:pt>
                <c:pt idx="3">
                  <c:v>107</c:v>
                </c:pt>
              </c:numCache>
            </c:numRef>
          </c:val>
        </c:ser>
        <c:axId val="54146176"/>
        <c:axId val="54147712"/>
      </c:barChart>
      <c:catAx>
        <c:axId val="54146176"/>
        <c:scaling>
          <c:orientation val="minMax"/>
        </c:scaling>
        <c:axPos val="l"/>
        <c:numFmt formatCode="General" sourceLinked="1"/>
        <c:tickLblPos val="nextTo"/>
        <c:crossAx val="54147712"/>
        <c:crosses val="autoZero"/>
        <c:auto val="1"/>
        <c:lblAlgn val="ctr"/>
        <c:lblOffset val="100"/>
      </c:catAx>
      <c:valAx>
        <c:axId val="54147712"/>
        <c:scaling>
          <c:orientation val="minMax"/>
        </c:scaling>
        <c:axPos val="b"/>
        <c:majorGridlines/>
        <c:numFmt formatCode="General" sourceLinked="1"/>
        <c:tickLblPos val="nextTo"/>
        <c:crossAx val="54146176"/>
        <c:crosses val="autoZero"/>
        <c:crossBetween val="between"/>
      </c:valAx>
    </c:plotArea>
    <c:plotVisOnly val="1"/>
    <c:dispBlanksAs val="gap"/>
  </c:chart>
  <c:txPr>
    <a:bodyPr/>
    <a:lstStyle/>
    <a:p>
      <a:pPr>
        <a:defRPr sz="1600"/>
      </a:pPr>
      <a:endParaRPr lang="it-I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it-IT"/>
  <c:style val="27"/>
  <c:chart>
    <c:title>
      <c:layout/>
    </c:title>
    <c:plotArea>
      <c:layout/>
      <c:pieChart>
        <c:varyColors val="1"/>
        <c:ser>
          <c:idx val="0"/>
          <c:order val="0"/>
          <c:tx>
            <c:strRef>
              <c:f>Foglio1!$A$7</c:f>
              <c:strCache>
                <c:ptCount val="1"/>
                <c:pt idx="0">
                  <c:v>OIPE 2012, Ghent</c:v>
                </c:pt>
              </c:strCache>
            </c:strRef>
          </c:tx>
          <c:dLbls>
            <c:txPr>
              <a:bodyPr/>
              <a:lstStyle/>
              <a:p>
                <a:pPr>
                  <a:defRPr sz="1800"/>
                </a:pPr>
                <a:endParaRPr lang="it-IT"/>
              </a:p>
            </c:txPr>
            <c:showVal val="1"/>
            <c:showLeaderLines val="1"/>
          </c:dLbls>
          <c:cat>
            <c:strRef>
              <c:f>Foglio1!$B$6:$C$6</c:f>
              <c:strCache>
                <c:ptCount val="2"/>
                <c:pt idx="0">
                  <c:v>Oral</c:v>
                </c:pt>
                <c:pt idx="1">
                  <c:v>Poster</c:v>
                </c:pt>
              </c:strCache>
            </c:strRef>
          </c:cat>
          <c:val>
            <c:numRef>
              <c:f>Foglio1!$B$7:$C$7</c:f>
              <c:numCache>
                <c:formatCode>General</c:formatCode>
                <c:ptCount val="2"/>
                <c:pt idx="0">
                  <c:v>38</c:v>
                </c:pt>
                <c:pt idx="1">
                  <c:v>69</c:v>
                </c:pt>
              </c:numCache>
            </c:numRef>
          </c:val>
        </c:ser>
        <c:firstSliceAng val="0"/>
      </c:pieChart>
      <c:spPr>
        <a:noFill/>
        <a:ln w="25400">
          <a:noFill/>
        </a:ln>
      </c:spPr>
    </c:plotArea>
    <c:legend>
      <c:legendPos val="r"/>
      <c:layout/>
      <c:txPr>
        <a:bodyPr/>
        <a:lstStyle/>
        <a:p>
          <a:pPr>
            <a:defRPr sz="1800" baseline="0"/>
          </a:pPr>
          <a:endParaRPr lang="it-IT"/>
        </a:p>
      </c:txPr>
    </c:legend>
    <c:plotVisOnly val="1"/>
    <c:dispBlanksAs val="zero"/>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CD49C079-885B-46BD-9028-DEE74EB28C19}" type="datetimeFigureOut">
              <a:rPr lang="nl-BE" smtClean="0"/>
              <a:pPr/>
              <a:t>22/09/2012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134AAC9-F79D-4095-87FD-EBE44957FA0F}" type="slidenum">
              <a:rPr lang="nl-BE" smtClean="0"/>
              <a:pPr/>
              <a:t>‹N›</a:t>
            </a:fld>
            <a:endParaRPr lang="nl-BE"/>
          </a:p>
        </p:txBody>
      </p:sp>
    </p:spTree>
    <p:extLst>
      <p:ext uri="{BB962C8B-B14F-4D97-AF65-F5344CB8AC3E}">
        <p14:creationId xmlns:p14="http://schemas.microsoft.com/office/powerpoint/2010/main" xmlns="" val="120061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CD49C079-885B-46BD-9028-DEE74EB28C19}" type="datetimeFigureOut">
              <a:rPr lang="nl-BE" smtClean="0"/>
              <a:pPr/>
              <a:t>22/09/2012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134AAC9-F79D-4095-87FD-EBE44957FA0F}" type="slidenum">
              <a:rPr lang="nl-BE" smtClean="0"/>
              <a:pPr/>
              <a:t>‹N›</a:t>
            </a:fld>
            <a:endParaRPr lang="nl-BE"/>
          </a:p>
        </p:txBody>
      </p:sp>
    </p:spTree>
    <p:extLst>
      <p:ext uri="{BB962C8B-B14F-4D97-AF65-F5344CB8AC3E}">
        <p14:creationId xmlns:p14="http://schemas.microsoft.com/office/powerpoint/2010/main" xmlns="" val="104925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CD49C079-885B-46BD-9028-DEE74EB28C19}" type="datetimeFigureOut">
              <a:rPr lang="nl-BE" smtClean="0"/>
              <a:pPr/>
              <a:t>22/09/2012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134AAC9-F79D-4095-87FD-EBE44957FA0F}" type="slidenum">
              <a:rPr lang="nl-BE" smtClean="0"/>
              <a:pPr/>
              <a:t>‹N›</a:t>
            </a:fld>
            <a:endParaRPr lang="nl-BE"/>
          </a:p>
        </p:txBody>
      </p:sp>
    </p:spTree>
    <p:extLst>
      <p:ext uri="{BB962C8B-B14F-4D97-AF65-F5344CB8AC3E}">
        <p14:creationId xmlns:p14="http://schemas.microsoft.com/office/powerpoint/2010/main" xmlns="" val="157692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CD49C079-885B-46BD-9028-DEE74EB28C19}" type="datetimeFigureOut">
              <a:rPr lang="nl-BE" smtClean="0"/>
              <a:pPr/>
              <a:t>22/09/2012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134AAC9-F79D-4095-87FD-EBE44957FA0F}" type="slidenum">
              <a:rPr lang="nl-BE" smtClean="0"/>
              <a:pPr/>
              <a:t>‹N›</a:t>
            </a:fld>
            <a:endParaRPr lang="nl-BE"/>
          </a:p>
        </p:txBody>
      </p:sp>
    </p:spTree>
    <p:extLst>
      <p:ext uri="{BB962C8B-B14F-4D97-AF65-F5344CB8AC3E}">
        <p14:creationId xmlns:p14="http://schemas.microsoft.com/office/powerpoint/2010/main" xmlns="" val="110575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D49C079-885B-46BD-9028-DEE74EB28C19}" type="datetimeFigureOut">
              <a:rPr lang="nl-BE" smtClean="0"/>
              <a:pPr/>
              <a:t>22/09/2012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134AAC9-F79D-4095-87FD-EBE44957FA0F}" type="slidenum">
              <a:rPr lang="nl-BE" smtClean="0"/>
              <a:pPr/>
              <a:t>‹N›</a:t>
            </a:fld>
            <a:endParaRPr lang="nl-BE"/>
          </a:p>
        </p:txBody>
      </p:sp>
    </p:spTree>
    <p:extLst>
      <p:ext uri="{BB962C8B-B14F-4D97-AF65-F5344CB8AC3E}">
        <p14:creationId xmlns:p14="http://schemas.microsoft.com/office/powerpoint/2010/main" xmlns="" val="166373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CD49C079-885B-46BD-9028-DEE74EB28C19}" type="datetimeFigureOut">
              <a:rPr lang="nl-BE" smtClean="0"/>
              <a:pPr/>
              <a:t>22/09/2012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134AAC9-F79D-4095-87FD-EBE44957FA0F}" type="slidenum">
              <a:rPr lang="nl-BE" smtClean="0"/>
              <a:pPr/>
              <a:t>‹N›</a:t>
            </a:fld>
            <a:endParaRPr lang="nl-BE"/>
          </a:p>
        </p:txBody>
      </p:sp>
    </p:spTree>
    <p:extLst>
      <p:ext uri="{BB962C8B-B14F-4D97-AF65-F5344CB8AC3E}">
        <p14:creationId xmlns:p14="http://schemas.microsoft.com/office/powerpoint/2010/main" xmlns="" val="21004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CD49C079-885B-46BD-9028-DEE74EB28C19}" type="datetimeFigureOut">
              <a:rPr lang="nl-BE" smtClean="0"/>
              <a:pPr/>
              <a:t>22/09/2012</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3134AAC9-F79D-4095-87FD-EBE44957FA0F}" type="slidenum">
              <a:rPr lang="nl-BE" smtClean="0"/>
              <a:pPr/>
              <a:t>‹N›</a:t>
            </a:fld>
            <a:endParaRPr lang="nl-BE"/>
          </a:p>
        </p:txBody>
      </p:sp>
    </p:spTree>
    <p:extLst>
      <p:ext uri="{BB962C8B-B14F-4D97-AF65-F5344CB8AC3E}">
        <p14:creationId xmlns:p14="http://schemas.microsoft.com/office/powerpoint/2010/main" xmlns="" val="96746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CD49C079-885B-46BD-9028-DEE74EB28C19}" type="datetimeFigureOut">
              <a:rPr lang="nl-BE" smtClean="0"/>
              <a:pPr/>
              <a:t>22/09/2012</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3134AAC9-F79D-4095-87FD-EBE44957FA0F}" type="slidenum">
              <a:rPr lang="nl-BE" smtClean="0"/>
              <a:pPr/>
              <a:t>‹N›</a:t>
            </a:fld>
            <a:endParaRPr lang="nl-BE"/>
          </a:p>
        </p:txBody>
      </p:sp>
    </p:spTree>
    <p:extLst>
      <p:ext uri="{BB962C8B-B14F-4D97-AF65-F5344CB8AC3E}">
        <p14:creationId xmlns:p14="http://schemas.microsoft.com/office/powerpoint/2010/main" xmlns="" val="381642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D49C079-885B-46BD-9028-DEE74EB28C19}" type="datetimeFigureOut">
              <a:rPr lang="nl-BE" smtClean="0"/>
              <a:pPr/>
              <a:t>22/09/2012</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3134AAC9-F79D-4095-87FD-EBE44957FA0F}" type="slidenum">
              <a:rPr lang="nl-BE" smtClean="0"/>
              <a:pPr/>
              <a:t>‹N›</a:t>
            </a:fld>
            <a:endParaRPr lang="nl-BE"/>
          </a:p>
        </p:txBody>
      </p:sp>
    </p:spTree>
    <p:extLst>
      <p:ext uri="{BB962C8B-B14F-4D97-AF65-F5344CB8AC3E}">
        <p14:creationId xmlns:p14="http://schemas.microsoft.com/office/powerpoint/2010/main" xmlns="" val="380328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D49C079-885B-46BD-9028-DEE74EB28C19}" type="datetimeFigureOut">
              <a:rPr lang="nl-BE" smtClean="0"/>
              <a:pPr/>
              <a:t>22/09/2012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134AAC9-F79D-4095-87FD-EBE44957FA0F}" type="slidenum">
              <a:rPr lang="nl-BE" smtClean="0"/>
              <a:pPr/>
              <a:t>‹N›</a:t>
            </a:fld>
            <a:endParaRPr lang="nl-BE"/>
          </a:p>
        </p:txBody>
      </p:sp>
    </p:spTree>
    <p:extLst>
      <p:ext uri="{BB962C8B-B14F-4D97-AF65-F5344CB8AC3E}">
        <p14:creationId xmlns:p14="http://schemas.microsoft.com/office/powerpoint/2010/main" xmlns="" val="290613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D49C079-885B-46BD-9028-DEE74EB28C19}" type="datetimeFigureOut">
              <a:rPr lang="nl-BE" smtClean="0"/>
              <a:pPr/>
              <a:t>22/09/2012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134AAC9-F79D-4095-87FD-EBE44957FA0F}" type="slidenum">
              <a:rPr lang="nl-BE" smtClean="0"/>
              <a:pPr/>
              <a:t>‹N›</a:t>
            </a:fld>
            <a:endParaRPr lang="nl-BE"/>
          </a:p>
        </p:txBody>
      </p:sp>
    </p:spTree>
    <p:extLst>
      <p:ext uri="{BB962C8B-B14F-4D97-AF65-F5344CB8AC3E}">
        <p14:creationId xmlns:p14="http://schemas.microsoft.com/office/powerpoint/2010/main" xmlns="" val="19912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9C079-885B-46BD-9028-DEE74EB28C19}" type="datetimeFigureOut">
              <a:rPr lang="nl-BE" smtClean="0"/>
              <a:pPr/>
              <a:t>22/09/2012</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4AAC9-F79D-4095-87FD-EBE44957FA0F}" type="slidenum">
              <a:rPr lang="nl-BE" smtClean="0"/>
              <a:pPr/>
              <a:t>‹N›</a:t>
            </a:fld>
            <a:endParaRPr lang="nl-BE"/>
          </a:p>
        </p:txBody>
      </p:sp>
    </p:spTree>
    <p:extLst>
      <p:ext uri="{BB962C8B-B14F-4D97-AF65-F5344CB8AC3E}">
        <p14:creationId xmlns:p14="http://schemas.microsoft.com/office/powerpoint/2010/main" xmlns="" val="2334790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700808"/>
            <a:ext cx="7772400" cy="1470025"/>
          </a:xfrm>
        </p:spPr>
        <p:txBody>
          <a:bodyPr>
            <a:normAutofit fontScale="90000"/>
          </a:bodyPr>
          <a:lstStyle/>
          <a:p>
            <a:r>
              <a:rPr lang="nl-BE" sz="3600" b="1" dirty="0" smtClean="0">
                <a:solidFill>
                  <a:srgbClr val="0070C0"/>
                </a:solidFill>
              </a:rPr>
              <a:t>OIPE-2012, Ghent</a:t>
            </a:r>
            <a:br>
              <a:rPr lang="nl-BE" sz="3600" b="1" dirty="0" smtClean="0">
                <a:solidFill>
                  <a:srgbClr val="0070C0"/>
                </a:solidFill>
              </a:rPr>
            </a:br>
            <a:r>
              <a:rPr lang="nl-BE" b="1" dirty="0" smtClean="0">
                <a:solidFill>
                  <a:srgbClr val="0070C0"/>
                </a:solidFill>
              </a:rPr>
              <a:t/>
            </a:r>
            <a:br>
              <a:rPr lang="nl-BE" b="1" dirty="0" smtClean="0">
                <a:solidFill>
                  <a:srgbClr val="0070C0"/>
                </a:solidFill>
              </a:rPr>
            </a:br>
            <a:r>
              <a:rPr lang="nl-BE" sz="4900" b="1" dirty="0" smtClean="0">
                <a:solidFill>
                  <a:srgbClr val="0070C0"/>
                </a:solidFill>
              </a:rPr>
              <a:t>Overview of oral contributions</a:t>
            </a:r>
            <a:endParaRPr lang="nl-BE" sz="4900" b="1" dirty="0">
              <a:solidFill>
                <a:srgbClr val="0070C0"/>
              </a:solidFill>
            </a:endParaRPr>
          </a:p>
        </p:txBody>
      </p:sp>
      <p:sp>
        <p:nvSpPr>
          <p:cNvPr id="3" name="Ondertitel 2"/>
          <p:cNvSpPr>
            <a:spLocks noGrp="1"/>
          </p:cNvSpPr>
          <p:nvPr>
            <p:ph type="subTitle" idx="1"/>
          </p:nvPr>
        </p:nvSpPr>
        <p:spPr/>
        <p:txBody>
          <a:bodyPr/>
          <a:lstStyle/>
          <a:p>
            <a:r>
              <a:rPr lang="nl-BE" dirty="0" smtClean="0"/>
              <a:t>P. Di Barba</a:t>
            </a:r>
          </a:p>
          <a:p>
            <a:r>
              <a:rPr lang="nl-BE" dirty="0" smtClean="0"/>
              <a:t>University of Pavia, Italy</a:t>
            </a:r>
            <a:endParaRPr lang="nl-BE" dirty="0"/>
          </a:p>
        </p:txBody>
      </p:sp>
    </p:spTree>
    <p:extLst>
      <p:ext uri="{BB962C8B-B14F-4D97-AF65-F5344CB8AC3E}">
        <p14:creationId xmlns:p14="http://schemas.microsoft.com/office/powerpoint/2010/main" xmlns="" val="1496325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Energy </a:t>
            </a:r>
            <a:r>
              <a:rPr lang="nl-BE" dirty="0" err="1" smtClean="0"/>
              <a:t>and</a:t>
            </a:r>
            <a:r>
              <a:rPr lang="nl-BE" dirty="0" smtClean="0"/>
              <a:t> Non-</a:t>
            </a:r>
            <a:r>
              <a:rPr lang="nl-BE" dirty="0" err="1" smtClean="0"/>
              <a:t>destructive</a:t>
            </a:r>
            <a:r>
              <a:rPr lang="nl-BE" dirty="0" smtClean="0"/>
              <a:t> </a:t>
            </a:r>
            <a:r>
              <a:rPr lang="nl-BE" dirty="0" err="1" smtClean="0"/>
              <a:t>evaluation</a:t>
            </a:r>
            <a:endParaRPr lang="nl-BE" dirty="0"/>
          </a:p>
        </p:txBody>
      </p:sp>
      <p:sp>
        <p:nvSpPr>
          <p:cNvPr id="3" name="Tijdelijke aanduiding voor inhoud 2"/>
          <p:cNvSpPr>
            <a:spLocks noGrp="1"/>
          </p:cNvSpPr>
          <p:nvPr>
            <p:ph idx="1"/>
          </p:nvPr>
        </p:nvSpPr>
        <p:spPr>
          <a:xfrm>
            <a:off x="457200" y="1600201"/>
            <a:ext cx="8229600" cy="2836912"/>
          </a:xfrm>
        </p:spPr>
        <p:txBody>
          <a:bodyPr>
            <a:normAutofit fontScale="70000" lnSpcReduction="20000"/>
          </a:bodyPr>
          <a:lstStyle/>
          <a:p>
            <a:pPr marL="0" indent="0">
              <a:buNone/>
            </a:pPr>
            <a:r>
              <a:rPr lang="en-US" b="1" dirty="0">
                <a:solidFill>
                  <a:srgbClr val="0070C0"/>
                </a:solidFill>
              </a:rPr>
              <a:t>FUEL CELL DIAGNOSIS WITH NEAR MAGNETIC FIELD </a:t>
            </a:r>
            <a:r>
              <a:rPr lang="en-US" b="1" dirty="0" smtClean="0">
                <a:solidFill>
                  <a:srgbClr val="0070C0"/>
                </a:solidFill>
              </a:rPr>
              <a:t>MEASUREMENTS</a:t>
            </a:r>
            <a:endParaRPr lang="nl-BE" dirty="0">
              <a:solidFill>
                <a:srgbClr val="0070C0"/>
              </a:solidFill>
            </a:endParaRPr>
          </a:p>
          <a:p>
            <a:pPr marL="0" indent="0">
              <a:buNone/>
            </a:pPr>
            <a:r>
              <a:rPr lang="en-US" b="1" dirty="0"/>
              <a:t> </a:t>
            </a:r>
            <a:endParaRPr lang="nl-BE" dirty="0"/>
          </a:p>
          <a:p>
            <a:r>
              <a:rPr lang="en-US" b="1" dirty="0"/>
              <a:t>Method</a:t>
            </a:r>
            <a:r>
              <a:rPr lang="en-US" dirty="0"/>
              <a:t>: non invasive technique for fuel cell diagnosis with reduced number of </a:t>
            </a:r>
            <a:r>
              <a:rPr lang="en-US" dirty="0" smtClean="0"/>
              <a:t>measurements -&gt; Faster system</a:t>
            </a:r>
            <a:endParaRPr lang="nl-BE" dirty="0"/>
          </a:p>
          <a:p>
            <a:r>
              <a:rPr lang="en-US" dirty="0">
                <a:solidFill>
                  <a:srgbClr val="FF0000"/>
                </a:solidFill>
              </a:rPr>
              <a:t>The method is based on the measurement of the magnetic field signature generated by a working fuel cell. </a:t>
            </a:r>
            <a:r>
              <a:rPr lang="en-US" dirty="0"/>
              <a:t>The current density generating the magnetic field is identified by solving an inverse problem.</a:t>
            </a:r>
            <a:endParaRPr lang="nl-BE" dirty="0"/>
          </a:p>
          <a:p>
            <a:r>
              <a:rPr lang="en-US" b="1" dirty="0"/>
              <a:t>Application</a:t>
            </a:r>
            <a:r>
              <a:rPr lang="en-US" dirty="0"/>
              <a:t>: </a:t>
            </a:r>
            <a:r>
              <a:rPr lang="en-US" dirty="0">
                <a:solidFill>
                  <a:srgbClr val="FF0000"/>
                </a:solidFill>
              </a:rPr>
              <a:t>estimation of the fuel cell state</a:t>
            </a:r>
            <a:r>
              <a:rPr lang="en-US" dirty="0"/>
              <a:t>.</a:t>
            </a:r>
            <a:endParaRPr lang="nl-BE" dirty="0"/>
          </a:p>
          <a:p>
            <a:endParaRPr lang="nl-BE"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4437112"/>
            <a:ext cx="5295900" cy="1857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kstvak 3"/>
          <p:cNvSpPr txBox="1"/>
          <p:nvPr/>
        </p:nvSpPr>
        <p:spPr>
          <a:xfrm>
            <a:off x="1924050" y="6156012"/>
            <a:ext cx="5744294" cy="369332"/>
          </a:xfrm>
          <a:prstGeom prst="rect">
            <a:avLst/>
          </a:prstGeom>
          <a:noFill/>
        </p:spPr>
        <p:txBody>
          <a:bodyPr wrap="square" rtlCol="0">
            <a:spAutoFit/>
          </a:bodyPr>
          <a:lstStyle/>
          <a:p>
            <a:r>
              <a:rPr lang="nl-BE" dirty="0" err="1" smtClean="0"/>
              <a:t>Fuel</a:t>
            </a:r>
            <a:r>
              <a:rPr lang="nl-BE" dirty="0" smtClean="0"/>
              <a:t> </a:t>
            </a:r>
            <a:r>
              <a:rPr lang="nl-BE" dirty="0" err="1" smtClean="0"/>
              <a:t>cell</a:t>
            </a:r>
            <a:r>
              <a:rPr lang="nl-BE" dirty="0" smtClean="0"/>
              <a:t> simulator                         Real </a:t>
            </a:r>
            <a:r>
              <a:rPr lang="nl-BE" dirty="0" err="1" smtClean="0"/>
              <a:t>fuel</a:t>
            </a:r>
            <a:r>
              <a:rPr lang="nl-BE" dirty="0" smtClean="0"/>
              <a:t> </a:t>
            </a:r>
            <a:r>
              <a:rPr lang="nl-BE" dirty="0" err="1" smtClean="0"/>
              <a:t>cell</a:t>
            </a:r>
            <a:endParaRPr lang="nl-BE" dirty="0"/>
          </a:p>
        </p:txBody>
      </p:sp>
    </p:spTree>
    <p:extLst>
      <p:ext uri="{BB962C8B-B14F-4D97-AF65-F5344CB8AC3E}">
        <p14:creationId xmlns:p14="http://schemas.microsoft.com/office/powerpoint/2010/main" xmlns="" val="4252928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28989" y="4246959"/>
            <a:ext cx="3419475" cy="2638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el 1"/>
          <p:cNvSpPr>
            <a:spLocks noGrp="1"/>
          </p:cNvSpPr>
          <p:nvPr>
            <p:ph type="title"/>
          </p:nvPr>
        </p:nvSpPr>
        <p:spPr/>
        <p:txBody>
          <a:bodyPr>
            <a:normAutofit fontScale="90000"/>
          </a:bodyPr>
          <a:lstStyle/>
          <a:p>
            <a:r>
              <a:rPr lang="nl-BE" dirty="0" smtClean="0"/>
              <a:t>Energy </a:t>
            </a:r>
            <a:r>
              <a:rPr lang="nl-BE" dirty="0" err="1" smtClean="0"/>
              <a:t>and</a:t>
            </a:r>
            <a:r>
              <a:rPr lang="nl-BE" dirty="0" smtClean="0"/>
              <a:t> Non-</a:t>
            </a:r>
            <a:r>
              <a:rPr lang="nl-BE" dirty="0" err="1" smtClean="0"/>
              <a:t>destructive</a:t>
            </a:r>
            <a:r>
              <a:rPr lang="nl-BE" dirty="0" smtClean="0"/>
              <a:t> </a:t>
            </a:r>
            <a:r>
              <a:rPr lang="nl-BE" dirty="0" err="1" smtClean="0"/>
              <a:t>evaluation</a:t>
            </a:r>
            <a:endParaRPr lang="nl-BE" dirty="0"/>
          </a:p>
        </p:txBody>
      </p:sp>
      <p:sp>
        <p:nvSpPr>
          <p:cNvPr id="3" name="Tijdelijke aanduiding voor inhoud 2"/>
          <p:cNvSpPr>
            <a:spLocks noGrp="1"/>
          </p:cNvSpPr>
          <p:nvPr>
            <p:ph idx="1"/>
          </p:nvPr>
        </p:nvSpPr>
        <p:spPr>
          <a:xfrm>
            <a:off x="457200" y="1340768"/>
            <a:ext cx="8229600" cy="3340968"/>
          </a:xfrm>
        </p:spPr>
        <p:txBody>
          <a:bodyPr>
            <a:normAutofit fontScale="92500"/>
          </a:bodyPr>
          <a:lstStyle/>
          <a:p>
            <a:pPr marL="0" indent="0" algn="just">
              <a:buNone/>
            </a:pPr>
            <a:r>
              <a:rPr lang="en-US" sz="2400" b="1" cap="all" dirty="0">
                <a:solidFill>
                  <a:srgbClr val="0070C0"/>
                </a:solidFill>
              </a:rPr>
              <a:t>A New Method of Sensitivity Analysis for the Non-destructive Evaluation of </a:t>
            </a:r>
            <a:r>
              <a:rPr lang="en-US" sz="2400" b="1" cap="all" dirty="0" err="1">
                <a:solidFill>
                  <a:srgbClr val="0070C0"/>
                </a:solidFill>
              </a:rPr>
              <a:t>Microcracks</a:t>
            </a:r>
            <a:r>
              <a:rPr lang="en-US" sz="2400" b="1" cap="all" dirty="0">
                <a:solidFill>
                  <a:srgbClr val="0070C0"/>
                </a:solidFill>
              </a:rPr>
              <a:t> with GMR Sensors</a:t>
            </a:r>
            <a:endParaRPr lang="nl-BE" sz="2400" dirty="0">
              <a:solidFill>
                <a:srgbClr val="0070C0"/>
              </a:solidFill>
            </a:endParaRPr>
          </a:p>
          <a:p>
            <a:pPr marL="0" indent="0">
              <a:buNone/>
            </a:pPr>
            <a:r>
              <a:rPr lang="en-US" sz="2400" b="1" dirty="0"/>
              <a:t> </a:t>
            </a:r>
            <a:endParaRPr lang="nl-BE" sz="2400" dirty="0"/>
          </a:p>
          <a:p>
            <a:r>
              <a:rPr lang="en-US" sz="2400" b="1" dirty="0"/>
              <a:t>Method</a:t>
            </a:r>
            <a:r>
              <a:rPr lang="en-US" sz="2400" dirty="0"/>
              <a:t>: linking adapted finite element model with </a:t>
            </a:r>
            <a:r>
              <a:rPr lang="en-US" sz="2400" dirty="0" err="1"/>
              <a:t>adjoint</a:t>
            </a:r>
            <a:r>
              <a:rPr lang="en-US" sz="2400" dirty="0"/>
              <a:t> state technique makes it possible </a:t>
            </a:r>
            <a:r>
              <a:rPr lang="en-US" sz="2400" dirty="0" smtClean="0"/>
              <a:t>to achieve a </a:t>
            </a:r>
            <a:r>
              <a:rPr lang="en-US" sz="2400" dirty="0">
                <a:solidFill>
                  <a:srgbClr val="FF0000"/>
                </a:solidFill>
              </a:rPr>
              <a:t>fast calculation of the sensitivity matrix for a large number of unknowns</a:t>
            </a:r>
            <a:r>
              <a:rPr lang="en-US" sz="2400" dirty="0"/>
              <a:t>. </a:t>
            </a:r>
            <a:endParaRPr lang="nl-BE" sz="2400" dirty="0"/>
          </a:p>
          <a:p>
            <a:r>
              <a:rPr lang="en-US" sz="2400" b="1" dirty="0"/>
              <a:t>Application</a:t>
            </a:r>
            <a:r>
              <a:rPr lang="en-US" sz="2400" dirty="0"/>
              <a:t>: </a:t>
            </a:r>
            <a:r>
              <a:rPr lang="en-US" sz="2400" dirty="0" err="1" smtClean="0"/>
              <a:t>Magnetostatic</a:t>
            </a:r>
            <a:r>
              <a:rPr lang="en-US" sz="2400" dirty="0" smtClean="0"/>
              <a:t> </a:t>
            </a:r>
            <a:r>
              <a:rPr lang="en-US" sz="2400" dirty="0" smtClean="0">
                <a:solidFill>
                  <a:srgbClr val="FF0000"/>
                </a:solidFill>
              </a:rPr>
              <a:t>field </a:t>
            </a:r>
            <a:r>
              <a:rPr lang="en-US" sz="2400" dirty="0">
                <a:solidFill>
                  <a:srgbClr val="FF0000"/>
                </a:solidFill>
              </a:rPr>
              <a:t>measurement using Giant </a:t>
            </a:r>
            <a:r>
              <a:rPr lang="en-US" sz="2400" dirty="0" err="1">
                <a:solidFill>
                  <a:srgbClr val="FF0000"/>
                </a:solidFill>
              </a:rPr>
              <a:t>Magnetoresisitive</a:t>
            </a:r>
            <a:r>
              <a:rPr lang="en-US" sz="2400" dirty="0">
                <a:solidFill>
                  <a:srgbClr val="FF0000"/>
                </a:solidFill>
              </a:rPr>
              <a:t> sensors </a:t>
            </a:r>
            <a:r>
              <a:rPr lang="en-US" sz="2400" dirty="0" smtClean="0">
                <a:solidFill>
                  <a:srgbClr val="FF0000"/>
                </a:solidFill>
              </a:rPr>
              <a:t>to </a:t>
            </a:r>
            <a:r>
              <a:rPr lang="en-US" sz="2400" dirty="0">
                <a:solidFill>
                  <a:srgbClr val="FF0000"/>
                </a:solidFill>
              </a:rPr>
              <a:t>detect </a:t>
            </a:r>
            <a:r>
              <a:rPr lang="en-US" sz="2400" dirty="0" err="1">
                <a:solidFill>
                  <a:srgbClr val="FF0000"/>
                </a:solidFill>
              </a:rPr>
              <a:t>microcracks</a:t>
            </a:r>
            <a:r>
              <a:rPr lang="en-US" sz="2400" dirty="0">
                <a:solidFill>
                  <a:srgbClr val="FF0000"/>
                </a:solidFill>
              </a:rPr>
              <a:t> </a:t>
            </a:r>
            <a:r>
              <a:rPr lang="en-US" sz="2400" dirty="0" smtClean="0"/>
              <a:t>(up to at least 30 </a:t>
            </a:r>
            <a:r>
              <a:rPr lang="en-US" sz="2400" dirty="0" err="1" smtClean="0"/>
              <a:t>μm</a:t>
            </a:r>
            <a:r>
              <a:rPr lang="en-US" sz="2400" dirty="0" smtClean="0"/>
              <a:t> depth) in </a:t>
            </a:r>
            <a:r>
              <a:rPr lang="en-US" sz="2400" dirty="0"/>
              <a:t>a ferromagnetic </a:t>
            </a:r>
            <a:r>
              <a:rPr lang="en-US" sz="2400" dirty="0" smtClean="0"/>
              <a:t>material. </a:t>
            </a:r>
            <a:endParaRPr lang="nl-BE" sz="2400" dirty="0"/>
          </a:p>
        </p:txBody>
      </p:sp>
    </p:spTree>
    <p:extLst>
      <p:ext uri="{BB962C8B-B14F-4D97-AF65-F5344CB8AC3E}">
        <p14:creationId xmlns:p14="http://schemas.microsoft.com/office/powerpoint/2010/main" xmlns="" val="2425153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solidFill>
                  <a:srgbClr val="0070C0"/>
                </a:solidFill>
              </a:rPr>
              <a:t>Multi-Objective and Evolutionary Optimization Methods </a:t>
            </a:r>
            <a:endParaRPr lang="nl-BE" dirty="0">
              <a:solidFill>
                <a:srgbClr val="0070C0"/>
              </a:solidFill>
            </a:endParaRPr>
          </a:p>
        </p:txBody>
      </p:sp>
      <p:sp>
        <p:nvSpPr>
          <p:cNvPr id="3" name="Tijdelijke aanduiding voor inhoud 2"/>
          <p:cNvSpPr>
            <a:spLocks noGrp="1"/>
          </p:cNvSpPr>
          <p:nvPr>
            <p:ph idx="1"/>
          </p:nvPr>
        </p:nvSpPr>
        <p:spPr>
          <a:xfrm>
            <a:off x="457200" y="1412776"/>
            <a:ext cx="8229600" cy="4713387"/>
          </a:xfrm>
        </p:spPr>
        <p:txBody>
          <a:bodyPr/>
          <a:lstStyle/>
          <a:p>
            <a:r>
              <a:rPr lang="nl-BE" dirty="0" smtClean="0"/>
              <a:t>Introduction</a:t>
            </a: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xmlns="" val="1399162256"/>
              </p:ext>
            </p:extLst>
          </p:nvPr>
        </p:nvGraphicFramePr>
        <p:xfrm>
          <a:off x="467544" y="1988840"/>
          <a:ext cx="8208912" cy="1463040"/>
        </p:xfrm>
        <a:graphic>
          <a:graphicData uri="http://schemas.openxmlformats.org/drawingml/2006/table">
            <a:tbl>
              <a:tblPr firstRow="1" bandRow="1">
                <a:tableStyleId>{5C22544A-7EE6-4342-B048-85BDC9FD1C3A}</a:tableStyleId>
              </a:tblPr>
              <a:tblGrid>
                <a:gridCol w="2592288"/>
                <a:gridCol w="2808312"/>
                <a:gridCol w="280831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cap="all" dirty="0" smtClean="0"/>
                        <a:t>Swarm circuits performing optimization and inverse problems</a:t>
                      </a:r>
                      <a:endParaRPr lang="nl-BE" dirty="0" smtClean="0"/>
                    </a:p>
                    <a:p>
                      <a:endParaRPr lang="nl-BE" dirty="0"/>
                    </a:p>
                  </a:txBody>
                  <a:tcPr/>
                </a:tc>
                <a:tc>
                  <a:txBody>
                    <a:bodyPr/>
                    <a:lstStyle/>
                    <a:p>
                      <a:pPr marL="0" indent="0">
                        <a:buNone/>
                      </a:pPr>
                      <a:r>
                        <a:rPr lang="en-US" b="1" cap="all" dirty="0" smtClean="0"/>
                        <a:t>Parameter-free </a:t>
                      </a:r>
                      <a:r>
                        <a:rPr lang="en-US" b="1" cap="all" dirty="0" err="1" smtClean="0"/>
                        <a:t>Paretian</a:t>
                      </a:r>
                      <a:r>
                        <a:rPr lang="en-US" b="1" cap="all" dirty="0" smtClean="0"/>
                        <a:t> optimization in electromagnetic: a kinematic formulation</a:t>
                      </a:r>
                      <a:endParaRPr lang="nl-B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ACTIVE ELECTROMAGNETIC SUSPENSION SYSTEM DESIGN </a:t>
                      </a:r>
                      <a:r>
                        <a:rPr lang="nl-BE" b="1" dirty="0" smtClean="0"/>
                        <a:t>USING HYBRID NEURAL-SWARM OPTIMIZATION</a:t>
                      </a:r>
                      <a:endParaRPr lang="nl-BE" dirty="0"/>
                    </a:p>
                  </a:txBody>
                  <a:tcPr/>
                </a:tc>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xmlns="" val="744586492"/>
              </p:ext>
            </p:extLst>
          </p:nvPr>
        </p:nvGraphicFramePr>
        <p:xfrm>
          <a:off x="467544" y="3573016"/>
          <a:ext cx="8208912" cy="1463040"/>
        </p:xfrm>
        <a:graphic>
          <a:graphicData uri="http://schemas.openxmlformats.org/drawingml/2006/table">
            <a:tbl>
              <a:tblPr firstRow="1" bandRow="1">
                <a:tableStyleId>{5C22544A-7EE6-4342-B048-85BDC9FD1C3A}</a:tableStyleId>
              </a:tblPr>
              <a:tblGrid>
                <a:gridCol w="2592288"/>
                <a:gridCol w="2808312"/>
                <a:gridCol w="280831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b="1" cap="all" dirty="0" smtClean="0"/>
                        <a:t>GLOBAL OPTIMIZATION OF A PARALLEL HYBRID ELECTRIC VEHICLE USING OPTIMAL ENERGY MANAGEMENT</a:t>
                      </a:r>
                      <a:endParaRPr lang="nl-BE" dirty="0" smtClean="0"/>
                    </a:p>
                  </a:txBody>
                  <a:tcPr/>
                </a:tc>
                <a:tc>
                  <a:txBody>
                    <a:bodyPr/>
                    <a:lstStyle/>
                    <a:p>
                      <a:pPr marL="0" indent="0">
                        <a:buNone/>
                      </a:pPr>
                      <a:r>
                        <a:rPr lang="en-US" b="1" dirty="0" smtClean="0"/>
                        <a:t>RELIABILITY-BASED DESIGN OPTIMIZATION USING LOCAL SENSITIVITY, APPLICATION TO MAGNETIC NANO SWITCH</a:t>
                      </a:r>
                      <a:endParaRPr lang="nl-BE" dirty="0"/>
                    </a:p>
                  </a:txBody>
                  <a:tcPr/>
                </a:tc>
                <a:tc>
                  <a:txBody>
                    <a:bodyPr/>
                    <a:lstStyle/>
                    <a:p>
                      <a:pPr marL="0" indent="0">
                        <a:buNone/>
                      </a:pPr>
                      <a:r>
                        <a:rPr lang="en-US" b="1" dirty="0" smtClean="0"/>
                        <a:t>PARTICLE SWARM OPTIMIZATION AND STRENGTH PARETO TO SOLVE MULTIOBJECTIVE OPTIMIZATION PROBLEMS</a:t>
                      </a:r>
                      <a:endParaRPr lang="nl-BE" dirty="0" smtClean="0"/>
                    </a:p>
                  </a:txBody>
                  <a:tcPr/>
                </a:tc>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xmlns="" val="248905919"/>
              </p:ext>
            </p:extLst>
          </p:nvPr>
        </p:nvGraphicFramePr>
        <p:xfrm>
          <a:off x="467544" y="5134312"/>
          <a:ext cx="8208912" cy="1463040"/>
        </p:xfrm>
        <a:graphic>
          <a:graphicData uri="http://schemas.openxmlformats.org/drawingml/2006/table">
            <a:tbl>
              <a:tblPr firstRow="1" bandRow="1">
                <a:tableStyleId>{5C22544A-7EE6-4342-B048-85BDC9FD1C3A}</a:tableStyleId>
              </a:tblPr>
              <a:tblGrid>
                <a:gridCol w="2592288"/>
                <a:gridCol w="2808312"/>
                <a:gridCol w="280831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BI -OBJECTIVE OPTIMIZATION OF INDUCTION MACHINE USING INTERVAL ANALYSIS</a:t>
                      </a:r>
                      <a:endParaRPr lang="nl-BE"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BACTERIAL CHEMOTAXIS SHAPE OPTIMIZATION OF ELECTROMAGNETIC DEVICES</a:t>
                      </a:r>
                      <a:endParaRPr lang="nl-BE" dirty="0" smtClean="0"/>
                    </a:p>
                    <a:p>
                      <a:pPr marL="0" indent="0">
                        <a:buNone/>
                      </a:pPr>
                      <a:endParaRPr lang="nl-BE" dirty="0" smtClean="0"/>
                    </a:p>
                  </a:txBody>
                  <a:tcPr/>
                </a:tc>
                <a:tc>
                  <a:txBody>
                    <a:bodyPr/>
                    <a:lstStyle/>
                    <a:p>
                      <a:pPr marL="0" indent="0">
                        <a:buNone/>
                      </a:pPr>
                      <a:endParaRPr lang="nl-BE" dirty="0" smtClean="0"/>
                    </a:p>
                  </a:txBody>
                  <a:tcPr/>
                </a:tc>
              </a:tr>
            </a:tbl>
          </a:graphicData>
        </a:graphic>
      </p:graphicFrame>
    </p:spTree>
    <p:extLst>
      <p:ext uri="{BB962C8B-B14F-4D97-AF65-F5344CB8AC3E}">
        <p14:creationId xmlns:p14="http://schemas.microsoft.com/office/powerpoint/2010/main" xmlns="" val="449525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Multi-Objective and Evolutionary Optimization Methods </a:t>
            </a:r>
            <a:endParaRPr lang="nl-BE" dirty="0"/>
          </a:p>
        </p:txBody>
      </p:sp>
      <p:sp>
        <p:nvSpPr>
          <p:cNvPr id="3" name="Tijdelijke aanduiding voor inhoud 2"/>
          <p:cNvSpPr>
            <a:spLocks noGrp="1"/>
          </p:cNvSpPr>
          <p:nvPr>
            <p:ph idx="1"/>
          </p:nvPr>
        </p:nvSpPr>
        <p:spPr/>
        <p:txBody>
          <a:bodyPr>
            <a:normAutofit fontScale="70000" lnSpcReduction="20000"/>
          </a:bodyPr>
          <a:lstStyle/>
          <a:p>
            <a:pPr marL="0" indent="0" algn="just">
              <a:buNone/>
            </a:pPr>
            <a:r>
              <a:rPr lang="en-US" b="1" cap="all" dirty="0">
                <a:solidFill>
                  <a:srgbClr val="0070C0"/>
                </a:solidFill>
              </a:rPr>
              <a:t>Swarm circuits performing optimization and inverse problems</a:t>
            </a:r>
            <a:endParaRPr lang="nl-BE" dirty="0">
              <a:solidFill>
                <a:srgbClr val="0070C0"/>
              </a:solidFill>
            </a:endParaRPr>
          </a:p>
          <a:p>
            <a:pPr marL="0" indent="0">
              <a:buNone/>
            </a:pPr>
            <a:r>
              <a:rPr lang="en-US" dirty="0"/>
              <a:t> </a:t>
            </a:r>
            <a:endParaRPr lang="nl-BE" dirty="0"/>
          </a:p>
          <a:p>
            <a:pPr algn="just"/>
            <a:r>
              <a:rPr lang="en-US" b="1" dirty="0"/>
              <a:t>Method</a:t>
            </a:r>
            <a:r>
              <a:rPr lang="en-US" dirty="0"/>
              <a:t>: </a:t>
            </a:r>
            <a:r>
              <a:rPr lang="en-US" dirty="0">
                <a:solidFill>
                  <a:srgbClr val="FF0000"/>
                </a:solidFill>
              </a:rPr>
              <a:t>an analog swarm circuit is designed that emulates the behavior of swarm-based algorithms</a:t>
            </a:r>
            <a:r>
              <a:rPr lang="en-US" dirty="0"/>
              <a:t>. This is done by mathematical translation of the fundamental equations from the numerical to the continuous time-domain. The numerical rules related to swarm algorithms can be interpreted as state equations of an equivalent dynamic analog circuit that reproduces the cinematic characteristics of the trajectories followed by the swarm in terms of voltage and current waveforms. </a:t>
            </a:r>
            <a:endParaRPr lang="nl-BE" dirty="0"/>
          </a:p>
          <a:p>
            <a:pPr algn="just"/>
            <a:r>
              <a:rPr lang="en-US" b="1" dirty="0"/>
              <a:t>Application</a:t>
            </a:r>
            <a:r>
              <a:rPr lang="en-US" dirty="0"/>
              <a:t>: </a:t>
            </a:r>
            <a:r>
              <a:rPr lang="en-US" dirty="0">
                <a:solidFill>
                  <a:srgbClr val="FF0000"/>
                </a:solidFill>
              </a:rPr>
              <a:t>the </a:t>
            </a:r>
            <a:r>
              <a:rPr lang="en-US" dirty="0" smtClean="0">
                <a:solidFill>
                  <a:srgbClr val="FF0000"/>
                </a:solidFill>
              </a:rPr>
              <a:t>swarm </a:t>
            </a:r>
            <a:r>
              <a:rPr lang="en-US" dirty="0">
                <a:solidFill>
                  <a:srgbClr val="FF0000"/>
                </a:solidFill>
              </a:rPr>
              <a:t>circuit has been tested on </a:t>
            </a:r>
            <a:r>
              <a:rPr lang="en-US" dirty="0" smtClean="0">
                <a:solidFill>
                  <a:srgbClr val="FF0000"/>
                </a:solidFill>
              </a:rPr>
              <a:t>well-known </a:t>
            </a:r>
            <a:r>
              <a:rPr lang="en-US" dirty="0">
                <a:solidFill>
                  <a:srgbClr val="FF0000"/>
                </a:solidFill>
              </a:rPr>
              <a:t>benchmarks. </a:t>
            </a:r>
            <a:r>
              <a:rPr lang="en-US" dirty="0"/>
              <a:t>It opens the road to the optimization and to the solution of inverse problems </a:t>
            </a:r>
            <a:r>
              <a:rPr lang="en-US" dirty="0" smtClean="0"/>
              <a:t>in hardware implementations in </a:t>
            </a:r>
            <a:r>
              <a:rPr lang="en-US" dirty="0"/>
              <a:t>real-time</a:t>
            </a:r>
            <a:r>
              <a:rPr lang="en-US" dirty="0" smtClean="0"/>
              <a:t>.</a:t>
            </a:r>
          </a:p>
          <a:p>
            <a:endParaRPr lang="nl-BE" dirty="0"/>
          </a:p>
          <a:p>
            <a:endParaRPr lang="nl-BE" dirty="0"/>
          </a:p>
        </p:txBody>
      </p:sp>
    </p:spTree>
    <p:extLst>
      <p:ext uri="{BB962C8B-B14F-4D97-AF65-F5344CB8AC3E}">
        <p14:creationId xmlns:p14="http://schemas.microsoft.com/office/powerpoint/2010/main" xmlns="" val="2292172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Multi-Objective and Evolutionary Optimization Methods </a:t>
            </a:r>
            <a:endParaRPr lang="nl-BE" dirty="0"/>
          </a:p>
        </p:txBody>
      </p:sp>
      <p:sp>
        <p:nvSpPr>
          <p:cNvPr id="3" name="Tijdelijke aanduiding voor inhoud 2"/>
          <p:cNvSpPr>
            <a:spLocks noGrp="1"/>
          </p:cNvSpPr>
          <p:nvPr>
            <p:ph idx="1"/>
          </p:nvPr>
        </p:nvSpPr>
        <p:spPr>
          <a:xfrm>
            <a:off x="457200" y="1600200"/>
            <a:ext cx="8229600" cy="3196951"/>
          </a:xfrm>
        </p:spPr>
        <p:txBody>
          <a:bodyPr>
            <a:normAutofit fontScale="55000" lnSpcReduction="20000"/>
          </a:bodyPr>
          <a:lstStyle/>
          <a:p>
            <a:pPr marL="0" indent="0" algn="just">
              <a:buNone/>
            </a:pPr>
            <a:r>
              <a:rPr lang="en-US" b="1" cap="all" dirty="0">
                <a:solidFill>
                  <a:srgbClr val="0070C0"/>
                </a:solidFill>
              </a:rPr>
              <a:t>Parameter-free </a:t>
            </a:r>
            <a:r>
              <a:rPr lang="en-US" b="1" cap="all" dirty="0" err="1">
                <a:solidFill>
                  <a:srgbClr val="0070C0"/>
                </a:solidFill>
              </a:rPr>
              <a:t>Paretian</a:t>
            </a:r>
            <a:r>
              <a:rPr lang="en-US" b="1" cap="all" dirty="0">
                <a:solidFill>
                  <a:srgbClr val="0070C0"/>
                </a:solidFill>
              </a:rPr>
              <a:t> optimization in electromagnetic: a kinematic formulation</a:t>
            </a:r>
            <a:endParaRPr lang="nl-BE" dirty="0">
              <a:solidFill>
                <a:srgbClr val="0070C0"/>
              </a:solidFill>
            </a:endParaRPr>
          </a:p>
          <a:p>
            <a:pPr marL="0" indent="0">
              <a:buNone/>
            </a:pPr>
            <a:r>
              <a:rPr lang="en-US" dirty="0"/>
              <a:t> </a:t>
            </a:r>
            <a:endParaRPr lang="nl-BE" dirty="0"/>
          </a:p>
          <a:p>
            <a:r>
              <a:rPr lang="en-US" b="1" dirty="0"/>
              <a:t>Method:</a:t>
            </a:r>
            <a:r>
              <a:rPr lang="en-US" dirty="0"/>
              <a:t> recently, the unknown boundary of a synthesis region was considered by the authors as a moving boundary under the frame of parameter-free single-objective optimization. </a:t>
            </a:r>
            <a:endParaRPr lang="nl-BE" dirty="0"/>
          </a:p>
          <a:p>
            <a:pPr algn="just"/>
            <a:r>
              <a:rPr lang="en-US" dirty="0">
                <a:solidFill>
                  <a:srgbClr val="FF0000"/>
                </a:solidFill>
              </a:rPr>
              <a:t>A generalization of </a:t>
            </a:r>
            <a:r>
              <a:rPr lang="en-US" dirty="0" smtClean="0">
                <a:solidFill>
                  <a:srgbClr val="FF0000"/>
                </a:solidFill>
              </a:rPr>
              <a:t>the parameter-less kinematic </a:t>
            </a:r>
            <a:r>
              <a:rPr lang="en-US" dirty="0">
                <a:solidFill>
                  <a:srgbClr val="FF0000"/>
                </a:solidFill>
              </a:rPr>
              <a:t>formulation to the multi-objective case is proposed. </a:t>
            </a:r>
            <a:r>
              <a:rPr lang="en-US" dirty="0"/>
              <a:t>In particular, a fitness-dependent velocity is defined to update the position of the unknown boundary, eventually exploring the Pareto front of the given optimization problem.</a:t>
            </a:r>
            <a:endParaRPr lang="nl-BE" dirty="0"/>
          </a:p>
          <a:p>
            <a:r>
              <a:rPr lang="en-US" b="1" dirty="0"/>
              <a:t>Application:</a:t>
            </a:r>
            <a:r>
              <a:rPr lang="en-US" dirty="0"/>
              <a:t> the proposed method was successfully applied to the design of a </a:t>
            </a:r>
            <a:r>
              <a:rPr lang="nl-BE" dirty="0"/>
              <a:t>H-</a:t>
            </a:r>
            <a:r>
              <a:rPr lang="nl-BE" dirty="0" err="1"/>
              <a:t>shaped</a:t>
            </a:r>
            <a:r>
              <a:rPr lang="nl-BE" dirty="0"/>
              <a:t> </a:t>
            </a:r>
            <a:r>
              <a:rPr lang="nl-BE" dirty="0" err="1">
                <a:solidFill>
                  <a:srgbClr val="FF0000"/>
                </a:solidFill>
              </a:rPr>
              <a:t>electromagnet</a:t>
            </a:r>
            <a:r>
              <a:rPr lang="nl-BE" dirty="0">
                <a:solidFill>
                  <a:srgbClr val="FF0000"/>
                </a:solidFill>
              </a:rPr>
              <a:t> </a:t>
            </a:r>
            <a:r>
              <a:rPr lang="nl-BE" dirty="0" err="1">
                <a:solidFill>
                  <a:srgbClr val="FF0000"/>
                </a:solidFill>
              </a:rPr>
              <a:t>for</a:t>
            </a:r>
            <a:r>
              <a:rPr lang="nl-BE" dirty="0">
                <a:solidFill>
                  <a:srgbClr val="FF0000"/>
                </a:solidFill>
              </a:rPr>
              <a:t> magneto-</a:t>
            </a:r>
            <a:r>
              <a:rPr lang="nl-BE" dirty="0" err="1">
                <a:solidFill>
                  <a:srgbClr val="FF0000"/>
                </a:solidFill>
              </a:rPr>
              <a:t>fluid</a:t>
            </a:r>
            <a:r>
              <a:rPr lang="nl-BE" dirty="0">
                <a:solidFill>
                  <a:srgbClr val="FF0000"/>
                </a:solidFill>
              </a:rPr>
              <a:t> </a:t>
            </a:r>
            <a:r>
              <a:rPr lang="nl-BE" dirty="0" err="1">
                <a:solidFill>
                  <a:srgbClr val="FF0000"/>
                </a:solidFill>
              </a:rPr>
              <a:t>hyperthermia</a:t>
            </a:r>
            <a:r>
              <a:rPr lang="nl-BE" dirty="0"/>
              <a:t>,</a:t>
            </a:r>
            <a:r>
              <a:rPr lang="en-US" dirty="0"/>
              <a:t> and a </a:t>
            </a:r>
            <a:r>
              <a:rPr lang="en-US" dirty="0">
                <a:solidFill>
                  <a:srgbClr val="FF0000"/>
                </a:solidFill>
              </a:rPr>
              <a:t>pancake inductor for heating uniformly a graphite disk</a:t>
            </a:r>
            <a:r>
              <a:rPr lang="en-US" dirty="0"/>
              <a:t>. </a:t>
            </a:r>
            <a:endParaRPr lang="nl-BE" dirty="0"/>
          </a:p>
          <a:p>
            <a:endParaRPr lang="nl-BE"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5696" y="4701011"/>
            <a:ext cx="5976664" cy="2152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8477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Multi-Objective and Evolutionary Optimization Methods </a:t>
            </a:r>
            <a:endParaRPr lang="nl-BE" dirty="0"/>
          </a:p>
        </p:txBody>
      </p:sp>
      <p:sp>
        <p:nvSpPr>
          <p:cNvPr id="3" name="Tijdelijke aanduiding voor inhoud 2"/>
          <p:cNvSpPr>
            <a:spLocks noGrp="1"/>
          </p:cNvSpPr>
          <p:nvPr>
            <p:ph idx="1"/>
          </p:nvPr>
        </p:nvSpPr>
        <p:spPr>
          <a:xfrm>
            <a:off x="457200" y="1600200"/>
            <a:ext cx="8291264" cy="3124943"/>
          </a:xfrm>
        </p:spPr>
        <p:txBody>
          <a:bodyPr>
            <a:normAutofit fontScale="70000" lnSpcReduction="20000"/>
          </a:bodyPr>
          <a:lstStyle/>
          <a:p>
            <a:pPr marL="0" indent="0" algn="just">
              <a:buNone/>
            </a:pPr>
            <a:r>
              <a:rPr lang="en-US" b="1" dirty="0">
                <a:solidFill>
                  <a:srgbClr val="0070C0"/>
                </a:solidFill>
              </a:rPr>
              <a:t>ACTIVE ELECTROMAGNETIC SUSPENSION SYSTEM </a:t>
            </a:r>
            <a:r>
              <a:rPr lang="en-US" b="1" dirty="0" smtClean="0">
                <a:solidFill>
                  <a:srgbClr val="0070C0"/>
                </a:solidFill>
              </a:rPr>
              <a:t>DESIGN </a:t>
            </a:r>
            <a:r>
              <a:rPr lang="nl-BE" b="1" dirty="0" smtClean="0">
                <a:solidFill>
                  <a:srgbClr val="0070C0"/>
                </a:solidFill>
              </a:rPr>
              <a:t>USING </a:t>
            </a:r>
            <a:r>
              <a:rPr lang="nl-BE" b="1" dirty="0">
                <a:solidFill>
                  <a:srgbClr val="0070C0"/>
                </a:solidFill>
              </a:rPr>
              <a:t>HYBRID NEURAL-SWARM </a:t>
            </a:r>
            <a:r>
              <a:rPr lang="nl-BE" b="1" dirty="0" smtClean="0">
                <a:solidFill>
                  <a:srgbClr val="0070C0"/>
                </a:solidFill>
              </a:rPr>
              <a:t>OPTIMIZATION</a:t>
            </a:r>
          </a:p>
          <a:p>
            <a:endParaRPr lang="nl-BE" b="1" dirty="0" smtClean="0"/>
          </a:p>
          <a:p>
            <a:r>
              <a:rPr lang="nl-BE" b="1" dirty="0" smtClean="0"/>
              <a:t>Method</a:t>
            </a:r>
            <a:r>
              <a:rPr lang="nl-BE" dirty="0" smtClean="0"/>
              <a:t>: iterative </a:t>
            </a:r>
            <a:r>
              <a:rPr lang="nl-BE" dirty="0" smtClean="0">
                <a:solidFill>
                  <a:srgbClr val="FF0000"/>
                </a:solidFill>
              </a:rPr>
              <a:t>hybrid neural-swarm optimization method </a:t>
            </a:r>
          </a:p>
          <a:p>
            <a:r>
              <a:rPr lang="en-US" dirty="0" smtClean="0"/>
              <a:t>2D </a:t>
            </a:r>
            <a:r>
              <a:rPr lang="en-US" dirty="0"/>
              <a:t>field computations are carried out using the </a:t>
            </a:r>
            <a:r>
              <a:rPr lang="en-US" dirty="0" smtClean="0"/>
              <a:t>integral equation </a:t>
            </a:r>
            <a:r>
              <a:rPr lang="en-US" dirty="0"/>
              <a:t>approach in an automated mechanism through continuous Hopfield neural network (</a:t>
            </a:r>
            <a:r>
              <a:rPr lang="en-US" dirty="0" smtClean="0"/>
              <a:t>HNN) implementation</a:t>
            </a:r>
            <a:r>
              <a:rPr lang="en-US" dirty="0"/>
              <a:t>. Optimal dimensions of the system are identified through the minimization of an </a:t>
            </a:r>
            <a:r>
              <a:rPr lang="en-US" dirty="0" smtClean="0"/>
              <a:t>error function using </a:t>
            </a:r>
            <a:r>
              <a:rPr lang="en-US" dirty="0"/>
              <a:t>the particle swarm optimization (PSO)</a:t>
            </a:r>
            <a:endParaRPr lang="nl-BE" dirty="0" smtClean="0"/>
          </a:p>
          <a:p>
            <a:r>
              <a:rPr lang="nl-BE" b="1" dirty="0" smtClean="0"/>
              <a:t>Application</a:t>
            </a:r>
            <a:r>
              <a:rPr lang="nl-BE" dirty="0" smtClean="0"/>
              <a:t>: </a:t>
            </a:r>
            <a:r>
              <a:rPr lang="nl-BE" dirty="0" err="1" smtClean="0">
                <a:solidFill>
                  <a:srgbClr val="FF0000"/>
                </a:solidFill>
              </a:rPr>
              <a:t>electromagnetic</a:t>
            </a:r>
            <a:r>
              <a:rPr lang="nl-BE" dirty="0" smtClean="0">
                <a:solidFill>
                  <a:srgbClr val="FF0000"/>
                </a:solidFill>
              </a:rPr>
              <a:t> suspension system</a:t>
            </a:r>
            <a:endParaRPr lang="nl-BE" dirty="0">
              <a:solidFill>
                <a:srgbClr val="FF0000"/>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4580318"/>
            <a:ext cx="3977283" cy="2377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90624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Multi-Objective and Evolutionary Optimization Methods </a:t>
            </a:r>
            <a:endParaRPr lang="nl-BE" dirty="0"/>
          </a:p>
        </p:txBody>
      </p:sp>
      <p:sp>
        <p:nvSpPr>
          <p:cNvPr id="3" name="Tijdelijke aanduiding voor inhoud 2"/>
          <p:cNvSpPr>
            <a:spLocks noGrp="1"/>
          </p:cNvSpPr>
          <p:nvPr>
            <p:ph idx="1"/>
          </p:nvPr>
        </p:nvSpPr>
        <p:spPr>
          <a:xfrm>
            <a:off x="457200" y="1600201"/>
            <a:ext cx="8229600" cy="3196951"/>
          </a:xfrm>
        </p:spPr>
        <p:txBody>
          <a:bodyPr>
            <a:normAutofit fontScale="70000" lnSpcReduction="20000"/>
          </a:bodyPr>
          <a:lstStyle/>
          <a:p>
            <a:pPr marL="0" indent="0" algn="just">
              <a:buNone/>
            </a:pPr>
            <a:r>
              <a:rPr lang="nl-BE" b="1" cap="all" dirty="0" smtClean="0">
                <a:solidFill>
                  <a:srgbClr val="0070C0"/>
                </a:solidFill>
              </a:rPr>
              <a:t>GLOBAL OPTIMIZATION OF A PARALLEL HYBRID ELECTRIC VEHICLE USING OPTIMAL ENERGY MANAGEMENT</a:t>
            </a:r>
            <a:endParaRPr lang="nl-BE" dirty="0">
              <a:solidFill>
                <a:srgbClr val="0070C0"/>
              </a:solidFill>
            </a:endParaRPr>
          </a:p>
          <a:p>
            <a:pPr marL="0" indent="0">
              <a:buNone/>
            </a:pPr>
            <a:r>
              <a:rPr lang="en-US" dirty="0"/>
              <a:t> </a:t>
            </a:r>
            <a:endParaRPr lang="nl-BE" dirty="0"/>
          </a:p>
          <a:p>
            <a:pPr algn="just"/>
            <a:r>
              <a:rPr lang="en-US" b="1" dirty="0"/>
              <a:t>Method</a:t>
            </a:r>
            <a:r>
              <a:rPr lang="en-US" dirty="0" smtClean="0"/>
              <a:t>: An optimal component sizing process, taking into account the entire system, is proposed based on optimal energy management, in order to minimize the fuel consumption on a driving cycle. This optimization approach of the hybrid electrical vehicle (HEV) uses </a:t>
            </a:r>
            <a:r>
              <a:rPr lang="en-US" dirty="0" smtClean="0">
                <a:solidFill>
                  <a:srgbClr val="FF0000"/>
                </a:solidFill>
              </a:rPr>
              <a:t>Radial Basis Function (RBF) models which allow a fast constrained optimization</a:t>
            </a:r>
            <a:r>
              <a:rPr lang="en-US" dirty="0" smtClean="0"/>
              <a:t>.</a:t>
            </a:r>
            <a:endParaRPr lang="nl-BE" dirty="0" smtClean="0"/>
          </a:p>
          <a:p>
            <a:r>
              <a:rPr lang="en-US" b="1" dirty="0" smtClean="0"/>
              <a:t>Application</a:t>
            </a:r>
            <a:r>
              <a:rPr lang="en-US" dirty="0" smtClean="0"/>
              <a:t>: </a:t>
            </a:r>
            <a:r>
              <a:rPr lang="en-US" dirty="0" smtClean="0">
                <a:solidFill>
                  <a:srgbClr val="FF0000"/>
                </a:solidFill>
              </a:rPr>
              <a:t>Hybrid EV </a:t>
            </a:r>
            <a:endParaRPr lang="nl-BE" dirty="0">
              <a:solidFill>
                <a:srgbClr val="FF0000"/>
              </a:solidFill>
            </a:endParaRP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5896" y="4221088"/>
            <a:ext cx="4608512" cy="24340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01344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Multi-Objective and Evolutionary Optimization Methods </a:t>
            </a:r>
            <a:endParaRPr lang="nl-BE" dirty="0"/>
          </a:p>
        </p:txBody>
      </p:sp>
      <p:sp>
        <p:nvSpPr>
          <p:cNvPr id="3" name="Tijdelijke aanduiding voor inhoud 2"/>
          <p:cNvSpPr>
            <a:spLocks noGrp="1"/>
          </p:cNvSpPr>
          <p:nvPr>
            <p:ph idx="1"/>
          </p:nvPr>
        </p:nvSpPr>
        <p:spPr/>
        <p:txBody>
          <a:bodyPr>
            <a:normAutofit fontScale="85000" lnSpcReduction="20000"/>
          </a:bodyPr>
          <a:lstStyle/>
          <a:p>
            <a:pPr marL="0" indent="0" algn="just">
              <a:buNone/>
            </a:pPr>
            <a:r>
              <a:rPr lang="en-US" b="1" dirty="0">
                <a:solidFill>
                  <a:srgbClr val="0070C0"/>
                </a:solidFill>
              </a:rPr>
              <a:t>RELIABILITY-BASED DESIGN OPTIMIZATION USING LOCAL SENSITIVITY, APPLICATION TO MAGNETIC NANO SWITCH</a:t>
            </a:r>
            <a:endParaRPr lang="nl-BE" dirty="0">
              <a:solidFill>
                <a:srgbClr val="0070C0"/>
              </a:solidFill>
            </a:endParaRPr>
          </a:p>
          <a:p>
            <a:pPr marL="0" indent="0">
              <a:buNone/>
            </a:pPr>
            <a:r>
              <a:rPr lang="en-US" b="1" dirty="0"/>
              <a:t> </a:t>
            </a:r>
            <a:endParaRPr lang="nl-BE" dirty="0"/>
          </a:p>
          <a:p>
            <a:pPr algn="just"/>
            <a:r>
              <a:rPr lang="en-US" b="1" dirty="0"/>
              <a:t>Method</a:t>
            </a:r>
            <a:r>
              <a:rPr lang="en-US" dirty="0"/>
              <a:t>: reliability-based design optimization (RBDO). RBDO aims </a:t>
            </a:r>
            <a:r>
              <a:rPr lang="en-US" dirty="0">
                <a:solidFill>
                  <a:srgbClr val="FF0000"/>
                </a:solidFill>
              </a:rPr>
              <a:t>to minimize a cost function by changing the value of design parameters while ensuring a level of reliability</a:t>
            </a:r>
            <a:r>
              <a:rPr lang="en-US" dirty="0"/>
              <a:t>. Correspondingly, a tool based on SQP algorithm using local sensibility by means of automatic differentiation was implemented.</a:t>
            </a:r>
            <a:endParaRPr lang="nl-BE" dirty="0"/>
          </a:p>
          <a:p>
            <a:pPr algn="just"/>
            <a:r>
              <a:rPr lang="en-US" b="1" dirty="0"/>
              <a:t>Application</a:t>
            </a:r>
            <a:r>
              <a:rPr lang="en-US" dirty="0"/>
              <a:t>: </a:t>
            </a:r>
            <a:r>
              <a:rPr lang="en-US" dirty="0">
                <a:solidFill>
                  <a:srgbClr val="FF0000"/>
                </a:solidFill>
              </a:rPr>
              <a:t>reliable optimization of a magnetic </a:t>
            </a:r>
            <a:r>
              <a:rPr lang="en-US" dirty="0" err="1" smtClean="0">
                <a:solidFill>
                  <a:srgbClr val="FF0000"/>
                </a:solidFill>
              </a:rPr>
              <a:t>nano</a:t>
            </a:r>
            <a:r>
              <a:rPr lang="en-US" dirty="0">
                <a:solidFill>
                  <a:srgbClr val="FF0000"/>
                </a:solidFill>
              </a:rPr>
              <a:t>-</a:t>
            </a:r>
            <a:r>
              <a:rPr lang="en-US" dirty="0" smtClean="0">
                <a:solidFill>
                  <a:srgbClr val="FF0000"/>
                </a:solidFill>
              </a:rPr>
              <a:t>switch</a:t>
            </a:r>
            <a:r>
              <a:rPr lang="en-US" dirty="0">
                <a:solidFill>
                  <a:srgbClr val="FF0000"/>
                </a:solidFill>
              </a:rPr>
              <a:t>.</a:t>
            </a:r>
            <a:endParaRPr lang="nl-BE" dirty="0">
              <a:solidFill>
                <a:srgbClr val="FF0000"/>
              </a:solidFill>
            </a:endParaRPr>
          </a:p>
        </p:txBody>
      </p:sp>
    </p:spTree>
    <p:extLst>
      <p:ext uri="{BB962C8B-B14F-4D97-AF65-F5344CB8AC3E}">
        <p14:creationId xmlns:p14="http://schemas.microsoft.com/office/powerpoint/2010/main" xmlns="" val="3193364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Multi-Objective and Evolutionary Optimization Methods </a:t>
            </a:r>
            <a:endParaRPr lang="nl-BE" dirty="0"/>
          </a:p>
        </p:txBody>
      </p:sp>
      <p:sp>
        <p:nvSpPr>
          <p:cNvPr id="3" name="Tijdelijke aanduiding voor inhoud 2"/>
          <p:cNvSpPr>
            <a:spLocks noGrp="1"/>
          </p:cNvSpPr>
          <p:nvPr>
            <p:ph idx="1"/>
          </p:nvPr>
        </p:nvSpPr>
        <p:spPr/>
        <p:txBody>
          <a:bodyPr>
            <a:normAutofit fontScale="85000" lnSpcReduction="10000"/>
          </a:bodyPr>
          <a:lstStyle/>
          <a:p>
            <a:pPr marL="0" indent="0" algn="just">
              <a:buNone/>
            </a:pPr>
            <a:r>
              <a:rPr lang="en-US" b="1" dirty="0">
                <a:solidFill>
                  <a:srgbClr val="0070C0"/>
                </a:solidFill>
              </a:rPr>
              <a:t>PARTICLE SWARM OPTIMIZATION AND STRENGTH PARETO TO SOLVE MULTIOBJECTIVE OPTIMIZATION PROBLEMS</a:t>
            </a:r>
            <a:endParaRPr lang="nl-BE" dirty="0">
              <a:solidFill>
                <a:srgbClr val="0070C0"/>
              </a:solidFill>
            </a:endParaRPr>
          </a:p>
          <a:p>
            <a:pPr marL="0" indent="0">
              <a:buNone/>
            </a:pPr>
            <a:r>
              <a:rPr lang="en-US" b="1" dirty="0"/>
              <a:t> </a:t>
            </a:r>
            <a:endParaRPr lang="nl-BE" dirty="0"/>
          </a:p>
          <a:p>
            <a:pPr algn="just"/>
            <a:r>
              <a:rPr lang="en-US" b="1" dirty="0"/>
              <a:t>Method</a:t>
            </a:r>
            <a:r>
              <a:rPr lang="en-US" dirty="0"/>
              <a:t>: the </a:t>
            </a:r>
            <a:r>
              <a:rPr lang="en-US" dirty="0" smtClean="0">
                <a:solidFill>
                  <a:srgbClr val="FF0000"/>
                </a:solidFill>
              </a:rPr>
              <a:t>Strength-Pareto </a:t>
            </a:r>
            <a:r>
              <a:rPr lang="en-US" dirty="0">
                <a:solidFill>
                  <a:srgbClr val="FF0000"/>
                </a:solidFill>
              </a:rPr>
              <a:t>algorithm was incorporated into a Particle Swarm Optimization </a:t>
            </a:r>
            <a:r>
              <a:rPr lang="en-US" dirty="0"/>
              <a:t>to build a new approach to solve </a:t>
            </a:r>
            <a:r>
              <a:rPr lang="en-US" dirty="0" err="1"/>
              <a:t>multiobjective</a:t>
            </a:r>
            <a:r>
              <a:rPr lang="en-US" dirty="0"/>
              <a:t> optimization problems.</a:t>
            </a:r>
            <a:endParaRPr lang="nl-BE" dirty="0"/>
          </a:p>
          <a:p>
            <a:pPr algn="just"/>
            <a:r>
              <a:rPr lang="en-US" b="1" dirty="0"/>
              <a:t>Application</a:t>
            </a:r>
            <a:r>
              <a:rPr lang="en-US" dirty="0"/>
              <a:t>: numerical results validated the proposed method solving the constrained design of a </a:t>
            </a:r>
            <a:r>
              <a:rPr lang="en-US" dirty="0">
                <a:solidFill>
                  <a:srgbClr val="FF0000"/>
                </a:solidFill>
              </a:rPr>
              <a:t>brushless direct current motor in the efficiency </a:t>
            </a:r>
            <a:r>
              <a:rPr lang="en-US" i="1" dirty="0" err="1">
                <a:solidFill>
                  <a:srgbClr val="FF0000"/>
                </a:solidFill>
              </a:rPr>
              <a:t>vs</a:t>
            </a:r>
            <a:r>
              <a:rPr lang="en-US" dirty="0">
                <a:solidFill>
                  <a:srgbClr val="FF0000"/>
                </a:solidFill>
              </a:rPr>
              <a:t> mass space</a:t>
            </a:r>
            <a:r>
              <a:rPr lang="en-US" dirty="0"/>
              <a:t>.</a:t>
            </a:r>
            <a:endParaRPr lang="nl-BE" dirty="0"/>
          </a:p>
          <a:p>
            <a:endParaRPr lang="nl-BE" dirty="0"/>
          </a:p>
        </p:txBody>
      </p:sp>
    </p:spTree>
    <p:extLst>
      <p:ext uri="{BB962C8B-B14F-4D97-AF65-F5344CB8AC3E}">
        <p14:creationId xmlns:p14="http://schemas.microsoft.com/office/powerpoint/2010/main" xmlns="" val="1305242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Multi-Objective and Evolutionary Optimization Methods </a:t>
            </a:r>
            <a:endParaRPr lang="nl-BE" dirty="0"/>
          </a:p>
        </p:txBody>
      </p:sp>
      <p:sp>
        <p:nvSpPr>
          <p:cNvPr id="3" name="Tijdelijke aanduiding voor inhoud 2"/>
          <p:cNvSpPr>
            <a:spLocks noGrp="1"/>
          </p:cNvSpPr>
          <p:nvPr>
            <p:ph idx="1"/>
          </p:nvPr>
        </p:nvSpPr>
        <p:spPr/>
        <p:txBody>
          <a:bodyPr>
            <a:normAutofit fontScale="85000" lnSpcReduction="20000"/>
          </a:bodyPr>
          <a:lstStyle/>
          <a:p>
            <a:pPr marL="0" indent="0" algn="just">
              <a:buNone/>
            </a:pPr>
            <a:r>
              <a:rPr lang="en-US" b="1" dirty="0" smtClean="0">
                <a:solidFill>
                  <a:srgbClr val="0070C0"/>
                </a:solidFill>
              </a:rPr>
              <a:t>BI-OBJECTIVE </a:t>
            </a:r>
            <a:r>
              <a:rPr lang="en-US" b="1" dirty="0">
                <a:solidFill>
                  <a:srgbClr val="0070C0"/>
                </a:solidFill>
              </a:rPr>
              <a:t>OPTIMIZATION OF INDUCTION MACHINE USING INTERVAL ANALYSIS</a:t>
            </a:r>
            <a:endParaRPr lang="nl-BE" dirty="0">
              <a:solidFill>
                <a:srgbClr val="0070C0"/>
              </a:solidFill>
            </a:endParaRPr>
          </a:p>
          <a:p>
            <a:pPr marL="0" indent="0">
              <a:buNone/>
            </a:pPr>
            <a:r>
              <a:rPr lang="en-US" b="1" dirty="0"/>
              <a:t> </a:t>
            </a:r>
            <a:endParaRPr lang="nl-BE" dirty="0"/>
          </a:p>
          <a:p>
            <a:pPr algn="just"/>
            <a:r>
              <a:rPr lang="en-US" b="1" dirty="0"/>
              <a:t>Method:</a:t>
            </a:r>
            <a:r>
              <a:rPr lang="en-US" dirty="0"/>
              <a:t> two types of algorithms are considered, both amenable to </a:t>
            </a:r>
            <a:r>
              <a:rPr lang="en-US" dirty="0">
                <a:solidFill>
                  <a:srgbClr val="FF0000"/>
                </a:solidFill>
              </a:rPr>
              <a:t>interval analysis</a:t>
            </a:r>
            <a:r>
              <a:rPr lang="en-US" dirty="0"/>
              <a:t>. A hybrid algorithm was first considered, which combines the exact interval branch-and-bound and stochastic genetic algorithm; then, an interactive algorithm was proposed, where </a:t>
            </a:r>
            <a:r>
              <a:rPr lang="en-US" dirty="0">
                <a:solidFill>
                  <a:srgbClr val="FF0000"/>
                </a:solidFill>
              </a:rPr>
              <a:t>the possibility to guide the search is granted to the decision maker</a:t>
            </a:r>
            <a:r>
              <a:rPr lang="en-US" dirty="0"/>
              <a:t>.</a:t>
            </a:r>
            <a:endParaRPr lang="nl-BE" dirty="0"/>
          </a:p>
          <a:p>
            <a:r>
              <a:rPr lang="en-US" b="1" dirty="0"/>
              <a:t>Application</a:t>
            </a:r>
            <a:r>
              <a:rPr lang="en-US" dirty="0"/>
              <a:t>: </a:t>
            </a:r>
            <a:r>
              <a:rPr lang="en-US" dirty="0">
                <a:solidFill>
                  <a:srgbClr val="FF0000"/>
                </a:solidFill>
              </a:rPr>
              <a:t>induction machine optimal design in the manufacturing-cost </a:t>
            </a:r>
            <a:r>
              <a:rPr lang="en-US" i="1" dirty="0" err="1">
                <a:solidFill>
                  <a:srgbClr val="FF0000"/>
                </a:solidFill>
              </a:rPr>
              <a:t>vs</a:t>
            </a:r>
            <a:r>
              <a:rPr lang="en-US" dirty="0">
                <a:solidFill>
                  <a:srgbClr val="FF0000"/>
                </a:solidFill>
              </a:rPr>
              <a:t> total-losses plane</a:t>
            </a:r>
            <a:r>
              <a:rPr lang="en-US" dirty="0"/>
              <a:t>.</a:t>
            </a:r>
            <a:endParaRPr lang="nl-BE" dirty="0"/>
          </a:p>
          <a:p>
            <a:endParaRPr lang="nl-BE" dirty="0"/>
          </a:p>
        </p:txBody>
      </p:sp>
    </p:spTree>
    <p:extLst>
      <p:ext uri="{BB962C8B-B14F-4D97-AF65-F5344CB8AC3E}">
        <p14:creationId xmlns:p14="http://schemas.microsoft.com/office/powerpoint/2010/main" xmlns="" val="1780365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Overview</a:t>
            </a:r>
            <a:r>
              <a:rPr lang="nl-BE" dirty="0" smtClean="0"/>
              <a:t> of </a:t>
            </a:r>
            <a:r>
              <a:rPr lang="nl-BE" dirty="0" err="1" smtClean="0"/>
              <a:t>oral</a:t>
            </a:r>
            <a:r>
              <a:rPr lang="nl-BE" dirty="0" smtClean="0"/>
              <a:t> </a:t>
            </a:r>
            <a:r>
              <a:rPr lang="nl-BE" dirty="0" err="1" smtClean="0"/>
              <a:t>contributions</a:t>
            </a:r>
            <a:endParaRPr lang="nl-BE" dirty="0"/>
          </a:p>
        </p:txBody>
      </p:sp>
      <p:sp>
        <p:nvSpPr>
          <p:cNvPr id="3" name="Tijdelijke aanduiding voor inhoud 2"/>
          <p:cNvSpPr>
            <a:spLocks noGrp="1"/>
          </p:cNvSpPr>
          <p:nvPr>
            <p:ph idx="1"/>
          </p:nvPr>
        </p:nvSpPr>
        <p:spPr>
          <a:xfrm>
            <a:off x="457200" y="1916832"/>
            <a:ext cx="8229600" cy="4209331"/>
          </a:xfrm>
        </p:spPr>
        <p:txBody>
          <a:bodyPr>
            <a:normAutofit/>
          </a:bodyPr>
          <a:lstStyle/>
          <a:p>
            <a:r>
              <a:rPr lang="nl-BE" sz="2400" dirty="0" err="1" smtClean="0"/>
              <a:t>Accepted</a:t>
            </a:r>
            <a:r>
              <a:rPr lang="nl-BE" sz="2400" dirty="0" smtClean="0"/>
              <a:t> papers </a:t>
            </a:r>
            <a:r>
              <a:rPr lang="nl-BE" sz="2400" i="1" dirty="0" err="1" smtClean="0"/>
              <a:t>vs</a:t>
            </a:r>
            <a:r>
              <a:rPr lang="nl-BE" sz="2400" dirty="0" smtClean="0"/>
              <a:t> </a:t>
            </a:r>
            <a:r>
              <a:rPr lang="nl-BE" sz="2400" dirty="0" err="1" smtClean="0"/>
              <a:t>year</a:t>
            </a:r>
            <a:r>
              <a:rPr lang="nl-BE" sz="2400" dirty="0" smtClean="0"/>
              <a:t>              </a:t>
            </a:r>
            <a:r>
              <a:rPr lang="nl-BE" sz="2400" dirty="0" err="1" smtClean="0"/>
              <a:t>Oral</a:t>
            </a:r>
            <a:r>
              <a:rPr lang="nl-BE" sz="2400" dirty="0" smtClean="0"/>
              <a:t> </a:t>
            </a:r>
            <a:r>
              <a:rPr lang="nl-BE" sz="2400" i="1" dirty="0" err="1" smtClean="0"/>
              <a:t>vs</a:t>
            </a:r>
            <a:r>
              <a:rPr lang="nl-BE" sz="2400" dirty="0" smtClean="0"/>
              <a:t> poster </a:t>
            </a:r>
            <a:r>
              <a:rPr lang="nl-BE" sz="2400" dirty="0" err="1" smtClean="0"/>
              <a:t>presentation</a:t>
            </a:r>
            <a:endParaRPr lang="nl-BE" sz="2400" dirty="0"/>
          </a:p>
        </p:txBody>
      </p:sp>
      <p:graphicFrame>
        <p:nvGraphicFramePr>
          <p:cNvPr id="4" name="Grafico 1"/>
          <p:cNvGraphicFramePr/>
          <p:nvPr>
            <p:extLst>
              <p:ext uri="{D42A27DB-BD31-4B8C-83A1-F6EECF244321}">
                <p14:modId xmlns:p14="http://schemas.microsoft.com/office/powerpoint/2010/main" xmlns="" val="529279377"/>
              </p:ext>
            </p:extLst>
          </p:nvPr>
        </p:nvGraphicFramePr>
        <p:xfrm>
          <a:off x="179512" y="2564904"/>
          <a:ext cx="4816921" cy="37516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co 2"/>
          <p:cNvGraphicFramePr/>
          <p:nvPr>
            <p:extLst>
              <p:ext uri="{D42A27DB-BD31-4B8C-83A1-F6EECF244321}">
                <p14:modId xmlns:p14="http://schemas.microsoft.com/office/powerpoint/2010/main" xmlns="" val="616517019"/>
              </p:ext>
            </p:extLst>
          </p:nvPr>
        </p:nvGraphicFramePr>
        <p:xfrm>
          <a:off x="4860032" y="2924944"/>
          <a:ext cx="4032448" cy="2383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997145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1880" y="4293096"/>
            <a:ext cx="3535069" cy="27092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el 1"/>
          <p:cNvSpPr>
            <a:spLocks noGrp="1"/>
          </p:cNvSpPr>
          <p:nvPr>
            <p:ph type="title"/>
          </p:nvPr>
        </p:nvSpPr>
        <p:spPr/>
        <p:txBody>
          <a:bodyPr>
            <a:normAutofit fontScale="90000"/>
          </a:bodyPr>
          <a:lstStyle/>
          <a:p>
            <a:r>
              <a:rPr lang="en-US" dirty="0" smtClean="0"/>
              <a:t>Multi-Objective and Evolutionary Optimization Methods </a:t>
            </a:r>
            <a:endParaRPr lang="nl-BE" dirty="0"/>
          </a:p>
        </p:txBody>
      </p:sp>
      <p:sp>
        <p:nvSpPr>
          <p:cNvPr id="3" name="Tijdelijke aanduiding voor inhoud 2"/>
          <p:cNvSpPr>
            <a:spLocks noGrp="1"/>
          </p:cNvSpPr>
          <p:nvPr>
            <p:ph idx="1"/>
          </p:nvPr>
        </p:nvSpPr>
        <p:spPr>
          <a:xfrm>
            <a:off x="457200" y="1484784"/>
            <a:ext cx="8229600" cy="3672409"/>
          </a:xfrm>
        </p:spPr>
        <p:txBody>
          <a:bodyPr>
            <a:normAutofit fontScale="70000" lnSpcReduction="20000"/>
          </a:bodyPr>
          <a:lstStyle/>
          <a:p>
            <a:pPr marL="0" indent="0" algn="just">
              <a:buNone/>
            </a:pPr>
            <a:r>
              <a:rPr lang="en-US" b="1" dirty="0"/>
              <a:t>BACTERIAL CHEMOTAXIS SHAPE OPTIMIZATION OF ELECTROMAGNETIC DEVICES</a:t>
            </a:r>
            <a:endParaRPr lang="nl-BE" dirty="0"/>
          </a:p>
          <a:p>
            <a:pPr marL="0" indent="0">
              <a:buNone/>
            </a:pPr>
            <a:r>
              <a:rPr lang="en-US" b="1" dirty="0"/>
              <a:t> </a:t>
            </a:r>
            <a:endParaRPr lang="nl-BE" dirty="0"/>
          </a:p>
          <a:p>
            <a:pPr algn="just"/>
            <a:r>
              <a:rPr lang="en-US" b="1" dirty="0"/>
              <a:t>Method: </a:t>
            </a:r>
            <a:r>
              <a:rPr lang="en-US" dirty="0">
                <a:solidFill>
                  <a:srgbClr val="FF0000"/>
                </a:solidFill>
              </a:rPr>
              <a:t>the bacterial </a:t>
            </a:r>
            <a:r>
              <a:rPr lang="en-US" dirty="0" err="1">
                <a:solidFill>
                  <a:srgbClr val="FF0000"/>
                </a:solidFill>
              </a:rPr>
              <a:t>chemotaxis</a:t>
            </a:r>
            <a:r>
              <a:rPr lang="en-US" dirty="0">
                <a:solidFill>
                  <a:srgbClr val="FF0000"/>
                </a:solidFill>
              </a:rPr>
              <a:t> algorithm exploits the conceptual analogy between bacteria and mesh nodes</a:t>
            </a:r>
            <a:r>
              <a:rPr lang="en-US" dirty="0"/>
              <a:t>: the design is improved by moving the mesh nodes that define the shape of the device in the same way the bacteria move towards a region offering better life conditions.</a:t>
            </a:r>
            <a:endParaRPr lang="nl-BE" dirty="0"/>
          </a:p>
          <a:p>
            <a:pPr algn="just"/>
            <a:r>
              <a:rPr lang="en-US" b="1" dirty="0"/>
              <a:t>Application</a:t>
            </a:r>
            <a:r>
              <a:rPr lang="en-US" dirty="0"/>
              <a:t>: the </a:t>
            </a:r>
            <a:r>
              <a:rPr lang="en-US" dirty="0">
                <a:solidFill>
                  <a:srgbClr val="FF0000"/>
                </a:solidFill>
              </a:rPr>
              <a:t>optimal shape of an electrode generating the prescribed field</a:t>
            </a:r>
            <a:r>
              <a:rPr lang="en-US" dirty="0"/>
              <a:t> in the inter-electrode region was developed.</a:t>
            </a:r>
            <a:endParaRPr lang="nl-BE" dirty="0"/>
          </a:p>
        </p:txBody>
      </p:sp>
      <p:sp>
        <p:nvSpPr>
          <p:cNvPr id="4" name="Tekstvak 3"/>
          <p:cNvSpPr txBox="1"/>
          <p:nvPr/>
        </p:nvSpPr>
        <p:spPr>
          <a:xfrm>
            <a:off x="1043608" y="5949280"/>
            <a:ext cx="3168352" cy="646331"/>
          </a:xfrm>
          <a:prstGeom prst="rect">
            <a:avLst/>
          </a:prstGeom>
          <a:noFill/>
        </p:spPr>
        <p:txBody>
          <a:bodyPr wrap="square" rtlCol="0">
            <a:spAutoFit/>
          </a:bodyPr>
          <a:lstStyle/>
          <a:p>
            <a:r>
              <a:rPr lang="nl-BE" dirty="0" smtClean="0"/>
              <a:t>Electric </a:t>
            </a:r>
            <a:r>
              <a:rPr lang="nl-BE" dirty="0" err="1" smtClean="0"/>
              <a:t>potential</a:t>
            </a:r>
            <a:r>
              <a:rPr lang="nl-BE" dirty="0" smtClean="0"/>
              <a:t> map of </a:t>
            </a:r>
            <a:r>
              <a:rPr lang="nl-BE" dirty="0" err="1" smtClean="0"/>
              <a:t>optimized</a:t>
            </a:r>
            <a:r>
              <a:rPr lang="nl-BE" dirty="0" smtClean="0"/>
              <a:t> electrode</a:t>
            </a:r>
            <a:endParaRPr lang="nl-BE" dirty="0"/>
          </a:p>
        </p:txBody>
      </p:sp>
    </p:spTree>
    <p:extLst>
      <p:ext uri="{BB962C8B-B14F-4D97-AF65-F5344CB8AC3E}">
        <p14:creationId xmlns:p14="http://schemas.microsoft.com/office/powerpoint/2010/main" xmlns="" val="3214202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0070C0"/>
                </a:solidFill>
              </a:rPr>
              <a:t>High </a:t>
            </a:r>
            <a:r>
              <a:rPr lang="nl-BE" dirty="0" err="1" smtClean="0">
                <a:solidFill>
                  <a:srgbClr val="0070C0"/>
                </a:solidFill>
              </a:rPr>
              <a:t>frequency</a:t>
            </a:r>
            <a:r>
              <a:rPr lang="nl-BE" dirty="0" smtClean="0">
                <a:solidFill>
                  <a:srgbClr val="0070C0"/>
                </a:solidFill>
              </a:rPr>
              <a:t> </a:t>
            </a:r>
            <a:r>
              <a:rPr lang="nl-BE" dirty="0" err="1" smtClean="0">
                <a:solidFill>
                  <a:srgbClr val="0070C0"/>
                </a:solidFill>
              </a:rPr>
              <a:t>applications</a:t>
            </a:r>
            <a:endParaRPr lang="nl-BE" dirty="0">
              <a:solidFill>
                <a:srgbClr val="0070C0"/>
              </a:solidFill>
            </a:endParaRPr>
          </a:p>
        </p:txBody>
      </p:sp>
      <p:sp>
        <p:nvSpPr>
          <p:cNvPr id="3" name="Tijdelijke aanduiding voor inhoud 2"/>
          <p:cNvSpPr>
            <a:spLocks noGrp="1"/>
          </p:cNvSpPr>
          <p:nvPr>
            <p:ph idx="1"/>
          </p:nvPr>
        </p:nvSpPr>
        <p:spPr/>
        <p:txBody>
          <a:bodyPr/>
          <a:lstStyle/>
          <a:p>
            <a:r>
              <a:rPr lang="nl-BE" dirty="0" err="1" smtClean="0"/>
              <a:t>Introduction</a:t>
            </a: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xmlns="" val="67292937"/>
              </p:ext>
            </p:extLst>
          </p:nvPr>
        </p:nvGraphicFramePr>
        <p:xfrm>
          <a:off x="467544" y="2636912"/>
          <a:ext cx="8424936" cy="2560320"/>
        </p:xfrm>
        <a:graphic>
          <a:graphicData uri="http://schemas.openxmlformats.org/drawingml/2006/table">
            <a:tbl>
              <a:tblPr firstRow="1" bandRow="1">
                <a:tableStyleId>{5C22544A-7EE6-4342-B048-85BDC9FD1C3A}</a:tableStyleId>
              </a:tblPr>
              <a:tblGrid>
                <a:gridCol w="2088232"/>
                <a:gridCol w="2160240"/>
                <a:gridCol w="1944216"/>
                <a:gridCol w="2232248"/>
              </a:tblGrid>
              <a:tr h="370840">
                <a:tc>
                  <a:txBody>
                    <a:bodyPr/>
                    <a:lstStyle/>
                    <a:p>
                      <a:r>
                        <a:rPr lang="en-US" b="1" dirty="0" smtClean="0"/>
                        <a:t>ALGORITHMIC ISSUES AND EXPERIMENTAL CONSTRAINTS IN ELECTROMAGNETIC INVERSE SCATTERING APPLICATIONS</a:t>
                      </a:r>
                      <a:endParaRPr lang="nl-BE" dirty="0" smtClean="0"/>
                    </a:p>
                    <a:p>
                      <a:endParaRPr lang="nl-BE" dirty="0"/>
                    </a:p>
                  </a:txBody>
                  <a:tcPr/>
                </a:tc>
                <a:tc>
                  <a:txBody>
                    <a:bodyPr/>
                    <a:lstStyle/>
                    <a:p>
                      <a:r>
                        <a:rPr lang="en-US" b="1" dirty="0" smtClean="0"/>
                        <a:t>SPATIAL PATTERN RECONSTRUCTION AND DYNAMIC BEHAVIOR ANALYSIS OF LOW-VOLTAGE ARC BASED ON MAGNETO-OPTIC IMAGING AND AN INVERSE METHOD</a:t>
                      </a:r>
                      <a:endParaRPr lang="nl-B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ROBUST OPTIMIZATION OF PATCH ANTENNAS FOR UHF-BAND PASSIVE RFID</a:t>
                      </a:r>
                      <a:endParaRPr lang="nl-BE" dirty="0" smtClean="0"/>
                    </a:p>
                    <a:p>
                      <a:endParaRPr lang="nl-B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ESTIMATION OF LAYERED MATERIALS DIELECTRIC PARAMETERS USING PULSED TERAHERTZ TECHNIQUE</a:t>
                      </a:r>
                      <a:endParaRPr lang="nl-BE" dirty="0" smtClean="0"/>
                    </a:p>
                    <a:p>
                      <a:endParaRPr lang="nl-BE" dirty="0"/>
                    </a:p>
                  </a:txBody>
                  <a:tcPr/>
                </a:tc>
              </a:tr>
            </a:tbl>
          </a:graphicData>
        </a:graphic>
      </p:graphicFrame>
    </p:spTree>
    <p:extLst>
      <p:ext uri="{BB962C8B-B14F-4D97-AF65-F5344CB8AC3E}">
        <p14:creationId xmlns:p14="http://schemas.microsoft.com/office/powerpoint/2010/main" xmlns="" val="2652824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High </a:t>
            </a:r>
            <a:r>
              <a:rPr lang="nl-BE" dirty="0" err="1" smtClean="0"/>
              <a:t>frequency</a:t>
            </a:r>
            <a:r>
              <a:rPr lang="nl-BE" dirty="0" smtClean="0"/>
              <a:t> </a:t>
            </a:r>
            <a:r>
              <a:rPr lang="nl-BE" dirty="0" err="1" smtClean="0"/>
              <a:t>applications</a:t>
            </a:r>
            <a:endParaRPr lang="nl-BE" dirty="0"/>
          </a:p>
        </p:txBody>
      </p:sp>
      <p:sp>
        <p:nvSpPr>
          <p:cNvPr id="3" name="Tijdelijke aanduiding voor inhoud 2"/>
          <p:cNvSpPr>
            <a:spLocks noGrp="1"/>
          </p:cNvSpPr>
          <p:nvPr>
            <p:ph idx="1"/>
          </p:nvPr>
        </p:nvSpPr>
        <p:spPr/>
        <p:txBody>
          <a:bodyPr>
            <a:normAutofit fontScale="77500" lnSpcReduction="20000"/>
          </a:bodyPr>
          <a:lstStyle/>
          <a:p>
            <a:pPr marL="0" indent="0" algn="just">
              <a:buNone/>
            </a:pPr>
            <a:r>
              <a:rPr lang="en-US" b="1" dirty="0">
                <a:solidFill>
                  <a:srgbClr val="0070C0"/>
                </a:solidFill>
              </a:rPr>
              <a:t>ALGORITHMIC ISSUES AND EXPERIMENTAL CONSTRAINTS IN ELECTROMAGNETIC INVERSE SCATTERING APPLICATIONS</a:t>
            </a:r>
            <a:endParaRPr lang="nl-BE" dirty="0">
              <a:solidFill>
                <a:srgbClr val="0070C0"/>
              </a:solidFill>
            </a:endParaRPr>
          </a:p>
          <a:p>
            <a:pPr marL="0" indent="0">
              <a:buNone/>
            </a:pPr>
            <a:r>
              <a:rPr lang="en-US" b="1" dirty="0"/>
              <a:t> </a:t>
            </a:r>
            <a:endParaRPr lang="nl-BE" dirty="0"/>
          </a:p>
          <a:p>
            <a:pPr algn="just"/>
            <a:r>
              <a:rPr lang="en-US" b="1" dirty="0" smtClean="0"/>
              <a:t>Method/application</a:t>
            </a:r>
            <a:r>
              <a:rPr lang="en-US" dirty="0" smtClean="0"/>
              <a:t>: </a:t>
            </a:r>
            <a:r>
              <a:rPr lang="en-US" dirty="0">
                <a:solidFill>
                  <a:srgbClr val="FF0000"/>
                </a:solidFill>
              </a:rPr>
              <a:t>the microwave imaging of various targets is designed</a:t>
            </a:r>
            <a:r>
              <a:rPr lang="en-US" dirty="0"/>
              <a:t>, specifically: a microwave scanner composed of a metallic cylindrical enclosure, a multiple antennas array and a matching medium in which the antennas and the target under test are immersed. Several types of a-priori information </a:t>
            </a:r>
            <a:r>
              <a:rPr lang="en-US" dirty="0" smtClean="0"/>
              <a:t>have </a:t>
            </a:r>
            <a:r>
              <a:rPr lang="en-US" dirty="0"/>
              <a:t>been considered. </a:t>
            </a:r>
            <a:r>
              <a:rPr lang="en-US" dirty="0">
                <a:solidFill>
                  <a:srgbClr val="FF0000"/>
                </a:solidFill>
              </a:rPr>
              <a:t>Among the different techniques yielding the shape of the </a:t>
            </a:r>
            <a:r>
              <a:rPr lang="en-US" dirty="0" err="1">
                <a:solidFill>
                  <a:srgbClr val="FF0000"/>
                </a:solidFill>
              </a:rPr>
              <a:t>scatterer</a:t>
            </a:r>
            <a:r>
              <a:rPr lang="en-US" dirty="0">
                <a:solidFill>
                  <a:srgbClr val="FF0000"/>
                </a:solidFill>
              </a:rPr>
              <a:t>, several sampling methods have been considered</a:t>
            </a:r>
            <a:r>
              <a:rPr lang="en-US" dirty="0"/>
              <a:t>, like the MUSIC method, the Linear Sampling Method (LSM) or the Factorization Method (FM).</a:t>
            </a:r>
            <a:endParaRPr lang="nl-BE" dirty="0"/>
          </a:p>
          <a:p>
            <a:endParaRPr lang="nl-BE" dirty="0"/>
          </a:p>
        </p:txBody>
      </p:sp>
    </p:spTree>
    <p:extLst>
      <p:ext uri="{BB962C8B-B14F-4D97-AF65-F5344CB8AC3E}">
        <p14:creationId xmlns:p14="http://schemas.microsoft.com/office/powerpoint/2010/main" xmlns="" val="1352052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High </a:t>
            </a:r>
            <a:r>
              <a:rPr lang="nl-BE" dirty="0" err="1" smtClean="0"/>
              <a:t>frequency</a:t>
            </a:r>
            <a:r>
              <a:rPr lang="nl-BE" dirty="0" smtClean="0"/>
              <a:t> </a:t>
            </a:r>
            <a:r>
              <a:rPr lang="nl-BE" dirty="0" err="1" smtClean="0"/>
              <a:t>applications</a:t>
            </a:r>
            <a:endParaRPr lang="nl-BE" dirty="0"/>
          </a:p>
        </p:txBody>
      </p:sp>
      <p:sp>
        <p:nvSpPr>
          <p:cNvPr id="3" name="Tijdelijke aanduiding voor inhoud 2"/>
          <p:cNvSpPr>
            <a:spLocks noGrp="1"/>
          </p:cNvSpPr>
          <p:nvPr>
            <p:ph idx="1"/>
          </p:nvPr>
        </p:nvSpPr>
        <p:spPr/>
        <p:txBody>
          <a:bodyPr>
            <a:normAutofit fontScale="77500" lnSpcReduction="20000"/>
          </a:bodyPr>
          <a:lstStyle/>
          <a:p>
            <a:pPr marL="0" indent="0" algn="just">
              <a:buNone/>
            </a:pPr>
            <a:r>
              <a:rPr lang="en-US" b="1" dirty="0">
                <a:solidFill>
                  <a:srgbClr val="0070C0"/>
                </a:solidFill>
              </a:rPr>
              <a:t>SPATIAL PATTERN RECONSTRUCTION AND DYNAMIC BEHAVIOR ANALYSIS OF LOW-VOLTAGE ARC BASED ON MAGNETO-OPTIC IMAGING AND AN INVERSE METHOD</a:t>
            </a:r>
            <a:endParaRPr lang="nl-BE" dirty="0">
              <a:solidFill>
                <a:srgbClr val="0070C0"/>
              </a:solidFill>
            </a:endParaRPr>
          </a:p>
          <a:p>
            <a:pPr marL="0" indent="0">
              <a:buNone/>
            </a:pPr>
            <a:r>
              <a:rPr lang="en-US" b="1" dirty="0"/>
              <a:t> </a:t>
            </a:r>
            <a:endParaRPr lang="nl-BE" dirty="0"/>
          </a:p>
          <a:p>
            <a:pPr algn="just"/>
            <a:r>
              <a:rPr lang="en-US" b="1" dirty="0" smtClean="0"/>
              <a:t>Method/application</a:t>
            </a:r>
            <a:r>
              <a:rPr lang="en-US" dirty="0" smtClean="0"/>
              <a:t>: </a:t>
            </a:r>
            <a:r>
              <a:rPr lang="en-US" dirty="0"/>
              <a:t>a coupled method to reconstruct the arc spatial pattern based on magneto-optic imaging and inverse electromagnetic problem solving is presented. </a:t>
            </a:r>
            <a:r>
              <a:rPr lang="en-US" dirty="0">
                <a:solidFill>
                  <a:srgbClr val="FF0000"/>
                </a:solidFill>
              </a:rPr>
              <a:t>The arc current density reconstruction is obtained by inverting the magnetic field induced by the arc column. </a:t>
            </a:r>
            <a:r>
              <a:rPr lang="en-US" dirty="0"/>
              <a:t>In turn, the magnetic field is detected outside the arc breaking set-up based on the Faraday effect. The simulated arc dynamic behavior is compared with results tested by a high-speed camera.</a:t>
            </a:r>
            <a:endParaRPr lang="nl-BE" dirty="0"/>
          </a:p>
          <a:p>
            <a:endParaRPr lang="nl-BE" dirty="0"/>
          </a:p>
        </p:txBody>
      </p:sp>
    </p:spTree>
    <p:extLst>
      <p:ext uri="{BB962C8B-B14F-4D97-AF65-F5344CB8AC3E}">
        <p14:creationId xmlns:p14="http://schemas.microsoft.com/office/powerpoint/2010/main" xmlns="" val="3560125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High </a:t>
            </a:r>
            <a:r>
              <a:rPr lang="nl-BE" dirty="0" err="1" smtClean="0"/>
              <a:t>frequency</a:t>
            </a:r>
            <a:r>
              <a:rPr lang="nl-BE" dirty="0" smtClean="0"/>
              <a:t> </a:t>
            </a:r>
            <a:r>
              <a:rPr lang="nl-BE" dirty="0" err="1" smtClean="0"/>
              <a:t>applications</a:t>
            </a:r>
            <a:endParaRPr lang="nl-BE" dirty="0"/>
          </a:p>
        </p:txBody>
      </p:sp>
      <p:sp>
        <p:nvSpPr>
          <p:cNvPr id="3" name="Tijdelijke aanduiding voor inhoud 2"/>
          <p:cNvSpPr>
            <a:spLocks noGrp="1"/>
          </p:cNvSpPr>
          <p:nvPr>
            <p:ph idx="1"/>
          </p:nvPr>
        </p:nvSpPr>
        <p:spPr/>
        <p:txBody>
          <a:bodyPr>
            <a:normAutofit fontScale="85000" lnSpcReduction="20000"/>
          </a:bodyPr>
          <a:lstStyle/>
          <a:p>
            <a:pPr marL="0" indent="0">
              <a:buNone/>
            </a:pPr>
            <a:r>
              <a:rPr lang="en-US" b="1" dirty="0">
                <a:solidFill>
                  <a:srgbClr val="0070C0"/>
                </a:solidFill>
              </a:rPr>
              <a:t>ROBUST OPTIMIZATION OF PATCH ANTENNAS FOR UHF-BAND PASSIVE RFID</a:t>
            </a:r>
            <a:endParaRPr lang="nl-BE" dirty="0">
              <a:solidFill>
                <a:srgbClr val="0070C0"/>
              </a:solidFill>
            </a:endParaRPr>
          </a:p>
          <a:p>
            <a:pPr marL="0" indent="0">
              <a:buNone/>
            </a:pPr>
            <a:r>
              <a:rPr lang="en-US" b="1" dirty="0"/>
              <a:t> </a:t>
            </a:r>
            <a:endParaRPr lang="nl-BE" dirty="0"/>
          </a:p>
          <a:p>
            <a:pPr algn="just"/>
            <a:r>
              <a:rPr lang="en-US" b="1" dirty="0"/>
              <a:t>Method</a:t>
            </a:r>
            <a:r>
              <a:rPr lang="en-US" dirty="0"/>
              <a:t>: </a:t>
            </a:r>
            <a:r>
              <a:rPr lang="en-US" dirty="0">
                <a:solidFill>
                  <a:srgbClr val="FF0000"/>
                </a:solidFill>
              </a:rPr>
              <a:t>the antenna shape maximizing the input power is identified by means of a µ-genetic algorithm</a:t>
            </a:r>
            <a:r>
              <a:rPr lang="en-US" dirty="0"/>
              <a:t>. A moving average filter is used to obtain a robust shape. This results in a patch antenna  with a higher output than the conventional patch antenna. When no averaging filter is used, the robustness of the antenna is lower</a:t>
            </a:r>
            <a:r>
              <a:rPr lang="en-US" dirty="0" smtClean="0"/>
              <a:t>.</a:t>
            </a:r>
          </a:p>
          <a:p>
            <a:r>
              <a:rPr lang="en-US" b="1" dirty="0" smtClean="0"/>
              <a:t>Application: </a:t>
            </a:r>
            <a:r>
              <a:rPr lang="en-US" dirty="0" smtClean="0"/>
              <a:t>RFID is promising for various applications such as</a:t>
            </a:r>
            <a:r>
              <a:rPr lang="en-US" dirty="0" smtClean="0">
                <a:solidFill>
                  <a:srgbClr val="FF0000"/>
                </a:solidFill>
              </a:rPr>
              <a:t> environmental sensing and retail management.</a:t>
            </a:r>
          </a:p>
          <a:p>
            <a:endParaRPr lang="nl-BE" dirty="0"/>
          </a:p>
          <a:p>
            <a:endParaRPr lang="nl-BE" dirty="0"/>
          </a:p>
        </p:txBody>
      </p:sp>
    </p:spTree>
    <p:extLst>
      <p:ext uri="{BB962C8B-B14F-4D97-AF65-F5344CB8AC3E}">
        <p14:creationId xmlns:p14="http://schemas.microsoft.com/office/powerpoint/2010/main" xmlns="" val="3560125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4122"/>
          </a:xfrm>
        </p:spPr>
        <p:txBody>
          <a:bodyPr/>
          <a:lstStyle/>
          <a:p>
            <a:r>
              <a:rPr lang="nl-BE" dirty="0" smtClean="0"/>
              <a:t>High </a:t>
            </a:r>
            <a:r>
              <a:rPr lang="nl-BE" dirty="0" err="1" smtClean="0"/>
              <a:t>frequency</a:t>
            </a:r>
            <a:r>
              <a:rPr lang="nl-BE" dirty="0" smtClean="0"/>
              <a:t> </a:t>
            </a:r>
            <a:r>
              <a:rPr lang="nl-BE" dirty="0" err="1" smtClean="0"/>
              <a:t>applications</a:t>
            </a:r>
            <a:endParaRPr lang="nl-BE" dirty="0"/>
          </a:p>
        </p:txBody>
      </p:sp>
      <p:sp>
        <p:nvSpPr>
          <p:cNvPr id="3" name="Tijdelijke aanduiding voor inhoud 2"/>
          <p:cNvSpPr>
            <a:spLocks noGrp="1"/>
          </p:cNvSpPr>
          <p:nvPr>
            <p:ph idx="1"/>
          </p:nvPr>
        </p:nvSpPr>
        <p:spPr>
          <a:xfrm>
            <a:off x="457200" y="1268760"/>
            <a:ext cx="8229600" cy="3052936"/>
          </a:xfrm>
        </p:spPr>
        <p:txBody>
          <a:bodyPr>
            <a:normAutofit fontScale="77500" lnSpcReduction="20000"/>
          </a:bodyPr>
          <a:lstStyle/>
          <a:p>
            <a:pPr marL="0" indent="0" algn="just">
              <a:buNone/>
            </a:pPr>
            <a:r>
              <a:rPr lang="en-US" b="1" dirty="0">
                <a:solidFill>
                  <a:srgbClr val="0070C0"/>
                </a:solidFill>
              </a:rPr>
              <a:t>ESTIMATION OF LAYERED MATERIALS DIELECTRIC PARAMETERS USING PULSED TERAHERTZ TECHNIQUE</a:t>
            </a:r>
            <a:endParaRPr lang="nl-BE" dirty="0">
              <a:solidFill>
                <a:srgbClr val="0070C0"/>
              </a:solidFill>
            </a:endParaRPr>
          </a:p>
          <a:p>
            <a:pPr marL="0" indent="0">
              <a:buNone/>
            </a:pPr>
            <a:r>
              <a:rPr lang="en-US" b="1" dirty="0"/>
              <a:t> </a:t>
            </a:r>
            <a:endParaRPr lang="nl-BE" dirty="0"/>
          </a:p>
          <a:p>
            <a:r>
              <a:rPr lang="en-US" b="1" dirty="0" smtClean="0"/>
              <a:t>Method/application</a:t>
            </a:r>
            <a:r>
              <a:rPr lang="en-US" dirty="0" smtClean="0"/>
              <a:t>: </a:t>
            </a:r>
            <a:r>
              <a:rPr lang="en-US" dirty="0">
                <a:solidFill>
                  <a:srgbClr val="FF0000"/>
                </a:solidFill>
              </a:rPr>
              <a:t>Pulsed terahertz imaging </a:t>
            </a:r>
            <a:r>
              <a:rPr lang="en-US" dirty="0"/>
              <a:t>is a very effective tool in nondestructive evaluation of layered composite materials. An experiment and an inverse scheme based on numerical model and hybrid optimization algorithm are presented in order </a:t>
            </a:r>
            <a:r>
              <a:rPr lang="en-US" dirty="0">
                <a:solidFill>
                  <a:srgbClr val="FF0000"/>
                </a:solidFill>
              </a:rPr>
              <a:t>to identify dielectric parameters or profile of layered composite structures</a:t>
            </a:r>
            <a:r>
              <a:rPr lang="en-US" dirty="0"/>
              <a:t>.</a:t>
            </a:r>
            <a:endParaRPr lang="nl-BE" dirty="0"/>
          </a:p>
          <a:p>
            <a:endParaRPr lang="nl-B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74206" y="4221088"/>
            <a:ext cx="4734098" cy="26143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60125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b="1" dirty="0" smtClean="0">
                <a:solidFill>
                  <a:srgbClr val="0070C0"/>
                </a:solidFill>
              </a:rPr>
              <a:t>Fundamentals </a:t>
            </a:r>
            <a:r>
              <a:rPr lang="nl-BE" sz="3600" b="1" dirty="0" err="1" smtClean="0">
                <a:solidFill>
                  <a:srgbClr val="0070C0"/>
                </a:solidFill>
              </a:rPr>
              <a:t>and</a:t>
            </a:r>
            <a:r>
              <a:rPr lang="nl-BE" sz="3600" b="1" dirty="0" smtClean="0">
                <a:solidFill>
                  <a:srgbClr val="0070C0"/>
                </a:solidFill>
              </a:rPr>
              <a:t> </a:t>
            </a:r>
            <a:r>
              <a:rPr lang="nl-BE" sz="3600" b="1" dirty="0" err="1" smtClean="0">
                <a:solidFill>
                  <a:srgbClr val="0070C0"/>
                </a:solidFill>
              </a:rPr>
              <a:t>mathematical</a:t>
            </a:r>
            <a:r>
              <a:rPr lang="nl-BE" sz="3600" b="1" dirty="0" smtClean="0">
                <a:solidFill>
                  <a:srgbClr val="0070C0"/>
                </a:solidFill>
              </a:rPr>
              <a:t> analysis</a:t>
            </a:r>
            <a:endParaRPr lang="nl-BE" sz="3600" b="1" dirty="0">
              <a:solidFill>
                <a:srgbClr val="0070C0"/>
              </a:solidFill>
            </a:endParaRPr>
          </a:p>
        </p:txBody>
      </p:sp>
      <p:sp>
        <p:nvSpPr>
          <p:cNvPr id="3" name="Tijdelijke aanduiding voor inhoud 2"/>
          <p:cNvSpPr>
            <a:spLocks noGrp="1"/>
          </p:cNvSpPr>
          <p:nvPr>
            <p:ph idx="1"/>
          </p:nvPr>
        </p:nvSpPr>
        <p:spPr/>
        <p:txBody>
          <a:bodyPr/>
          <a:lstStyle/>
          <a:p>
            <a:r>
              <a:rPr lang="nl-BE" dirty="0" err="1" smtClean="0"/>
              <a:t>Introduction</a:t>
            </a: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xmlns="" val="2789287008"/>
              </p:ext>
            </p:extLst>
          </p:nvPr>
        </p:nvGraphicFramePr>
        <p:xfrm>
          <a:off x="467544" y="2636912"/>
          <a:ext cx="8424936" cy="2560320"/>
        </p:xfrm>
        <a:graphic>
          <a:graphicData uri="http://schemas.openxmlformats.org/drawingml/2006/table">
            <a:tbl>
              <a:tblPr firstRow="1" bandRow="1">
                <a:tableStyleId>{5C22544A-7EE6-4342-B048-85BDC9FD1C3A}</a:tableStyleId>
              </a:tblPr>
              <a:tblGrid>
                <a:gridCol w="2016224"/>
                <a:gridCol w="2088232"/>
                <a:gridCol w="2304256"/>
                <a:gridCol w="2016224"/>
              </a:tblGrid>
              <a:tr h="370840">
                <a:tc>
                  <a:txBody>
                    <a:bodyPr/>
                    <a:lstStyle/>
                    <a:p>
                      <a:r>
                        <a:rPr lang="en-US" b="1" dirty="0" smtClean="0"/>
                        <a:t>THE DYNAMICAL INVERSE PROBLEM FOR THE MAXWELL SYSTEM IN TIME-OPTIMAL SETUP</a:t>
                      </a:r>
                      <a:endParaRPr lang="nl-BE" dirty="0" smtClean="0"/>
                    </a:p>
                  </a:txBody>
                  <a:tcPr/>
                </a:tc>
                <a:tc>
                  <a:txBody>
                    <a:bodyPr/>
                    <a:lstStyle/>
                    <a:p>
                      <a:pPr marL="0" indent="0">
                        <a:buNone/>
                      </a:pPr>
                      <a:r>
                        <a:rPr lang="en-US" b="1" dirty="0" smtClean="0"/>
                        <a:t>MODEL ORDER REDUCTION OF ELECTROMAGNETIC FIELD PROBLEM COUPLED WITH ELECTRIC CIRCUIT BASED ON PROPER ORTHOGONAL DECOMPOSITION</a:t>
                      </a:r>
                      <a:endParaRPr lang="nl-BE" dirty="0"/>
                    </a:p>
                  </a:txBody>
                  <a:tcPr/>
                </a:tc>
                <a:tc>
                  <a:txBody>
                    <a:bodyPr/>
                    <a:lstStyle/>
                    <a:p>
                      <a:pPr marL="0" indent="0">
                        <a:buNone/>
                      </a:pPr>
                      <a:r>
                        <a:rPr lang="en-US" b="1" dirty="0" smtClean="0"/>
                        <a:t>USE OF COMPENSATION THEOREM FOR THE ROBUSTNESS ASSESSMENT OF ELECTROMAGNETIC DEVICES OPTIMAL DESIGN</a:t>
                      </a:r>
                      <a:endParaRPr lang="nl-BE"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OPTIMIZATION OF COILS FOR FIELD MAP SYNTHESIS</a:t>
                      </a:r>
                      <a:endParaRPr lang="nl-BE" dirty="0" smtClean="0"/>
                    </a:p>
                    <a:p>
                      <a:endParaRPr lang="nl-BE" dirty="0"/>
                    </a:p>
                  </a:txBody>
                  <a:tcPr/>
                </a:tc>
              </a:tr>
            </a:tbl>
          </a:graphicData>
        </a:graphic>
      </p:graphicFrame>
    </p:spTree>
    <p:extLst>
      <p:ext uri="{BB962C8B-B14F-4D97-AF65-F5344CB8AC3E}">
        <p14:creationId xmlns:p14="http://schemas.microsoft.com/office/powerpoint/2010/main" xmlns="" val="3525540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dirty="0" smtClean="0"/>
              <a:t>Fundamentals </a:t>
            </a:r>
            <a:r>
              <a:rPr lang="nl-BE" sz="3600" dirty="0" err="1" smtClean="0"/>
              <a:t>and</a:t>
            </a:r>
            <a:r>
              <a:rPr lang="nl-BE" sz="3600" dirty="0" smtClean="0"/>
              <a:t> </a:t>
            </a:r>
            <a:r>
              <a:rPr lang="nl-BE" sz="3600" dirty="0" err="1" smtClean="0"/>
              <a:t>mathematical</a:t>
            </a:r>
            <a:r>
              <a:rPr lang="nl-BE" sz="3600" dirty="0" smtClean="0"/>
              <a:t> analysis</a:t>
            </a:r>
            <a:endParaRPr lang="nl-BE" sz="3600" dirty="0"/>
          </a:p>
        </p:txBody>
      </p:sp>
      <p:sp>
        <p:nvSpPr>
          <p:cNvPr id="3" name="Tijdelijke aanduiding voor inhoud 2"/>
          <p:cNvSpPr>
            <a:spLocks noGrp="1"/>
          </p:cNvSpPr>
          <p:nvPr>
            <p:ph idx="1"/>
          </p:nvPr>
        </p:nvSpPr>
        <p:spPr/>
        <p:txBody>
          <a:bodyPr>
            <a:normAutofit fontScale="92500"/>
          </a:bodyPr>
          <a:lstStyle/>
          <a:p>
            <a:pPr marL="0" indent="0" algn="just">
              <a:buNone/>
            </a:pPr>
            <a:r>
              <a:rPr lang="en-US" b="1" dirty="0">
                <a:solidFill>
                  <a:srgbClr val="0070C0"/>
                </a:solidFill>
              </a:rPr>
              <a:t>THE DYNAMICAL INVERSE PROBLEM FOR THE MAXWELL SYSTEM IN TIME-OPTIMAL SETUP</a:t>
            </a:r>
            <a:endParaRPr lang="nl-BE" dirty="0">
              <a:solidFill>
                <a:srgbClr val="0070C0"/>
              </a:solidFill>
            </a:endParaRPr>
          </a:p>
          <a:p>
            <a:pPr marL="0" indent="0">
              <a:buNone/>
            </a:pPr>
            <a:r>
              <a:rPr lang="en-US" b="1" dirty="0"/>
              <a:t> </a:t>
            </a:r>
            <a:endParaRPr lang="nl-BE" dirty="0"/>
          </a:p>
          <a:p>
            <a:pPr algn="just"/>
            <a:r>
              <a:rPr lang="en-US" b="1" dirty="0" smtClean="0"/>
              <a:t>Method/application:</a:t>
            </a:r>
            <a:r>
              <a:rPr lang="en-US" dirty="0" smtClean="0"/>
              <a:t> </a:t>
            </a:r>
            <a:r>
              <a:rPr lang="en-US" dirty="0">
                <a:solidFill>
                  <a:srgbClr val="FF0000"/>
                </a:solidFill>
              </a:rPr>
              <a:t>the boundary control method </a:t>
            </a:r>
            <a:r>
              <a:rPr lang="en-US" dirty="0" smtClean="0">
                <a:solidFill>
                  <a:srgbClr val="FF0000"/>
                </a:solidFill>
              </a:rPr>
              <a:t>is </a:t>
            </a:r>
            <a:r>
              <a:rPr lang="en-US" dirty="0">
                <a:solidFill>
                  <a:srgbClr val="FF0000"/>
                </a:solidFill>
              </a:rPr>
              <a:t>used to recover the unknown scalar electric permittivity and magnetic permeability of an arbitrarily bounded domain. </a:t>
            </a:r>
            <a:r>
              <a:rPr lang="en-US" dirty="0"/>
              <a:t>The supplementary condition comes from field measurements on the boundary of the domain.</a:t>
            </a:r>
            <a:endParaRPr lang="nl-BE" dirty="0"/>
          </a:p>
          <a:p>
            <a:endParaRPr lang="nl-BE" dirty="0"/>
          </a:p>
        </p:txBody>
      </p:sp>
    </p:spTree>
    <p:extLst>
      <p:ext uri="{BB962C8B-B14F-4D97-AF65-F5344CB8AC3E}">
        <p14:creationId xmlns:p14="http://schemas.microsoft.com/office/powerpoint/2010/main" xmlns="" val="1905358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dirty="0" smtClean="0"/>
              <a:t>Fundamentals </a:t>
            </a:r>
            <a:r>
              <a:rPr lang="nl-BE" sz="3600" dirty="0" err="1" smtClean="0"/>
              <a:t>and</a:t>
            </a:r>
            <a:r>
              <a:rPr lang="nl-BE" sz="3600" dirty="0" smtClean="0"/>
              <a:t> </a:t>
            </a:r>
            <a:r>
              <a:rPr lang="nl-BE" sz="3600" dirty="0" err="1" smtClean="0"/>
              <a:t>mathematical</a:t>
            </a:r>
            <a:r>
              <a:rPr lang="nl-BE" sz="3600" dirty="0" smtClean="0"/>
              <a:t> analysis</a:t>
            </a:r>
            <a:endParaRPr lang="nl-BE" sz="3600" dirty="0"/>
          </a:p>
        </p:txBody>
      </p:sp>
      <p:sp>
        <p:nvSpPr>
          <p:cNvPr id="3" name="Tijdelijke aanduiding voor inhoud 2"/>
          <p:cNvSpPr>
            <a:spLocks noGrp="1"/>
          </p:cNvSpPr>
          <p:nvPr>
            <p:ph idx="1"/>
          </p:nvPr>
        </p:nvSpPr>
        <p:spPr/>
        <p:txBody>
          <a:bodyPr>
            <a:normAutofit fontScale="85000" lnSpcReduction="20000"/>
          </a:bodyPr>
          <a:lstStyle/>
          <a:p>
            <a:pPr marL="0" indent="0" algn="just">
              <a:buNone/>
            </a:pPr>
            <a:r>
              <a:rPr lang="en-US" b="1" dirty="0">
                <a:solidFill>
                  <a:srgbClr val="0070C0"/>
                </a:solidFill>
              </a:rPr>
              <a:t>MODEL ORDER REDUCTION OF ELECTROMAGNETIC FIELD PROBLEM COUPLED WITH ELECTRIC CIRCUIT BASED ON PROPER ORTHOGONAL DECOMPOSITION</a:t>
            </a:r>
            <a:endParaRPr lang="nl-BE" dirty="0">
              <a:solidFill>
                <a:srgbClr val="0070C0"/>
              </a:solidFill>
            </a:endParaRPr>
          </a:p>
          <a:p>
            <a:pPr marL="0" indent="0">
              <a:buNone/>
            </a:pPr>
            <a:r>
              <a:rPr lang="en-US" b="1" dirty="0">
                <a:solidFill>
                  <a:srgbClr val="0070C0"/>
                </a:solidFill>
              </a:rPr>
              <a:t> </a:t>
            </a:r>
            <a:endParaRPr lang="nl-BE" dirty="0">
              <a:solidFill>
                <a:srgbClr val="0070C0"/>
              </a:solidFill>
            </a:endParaRPr>
          </a:p>
          <a:p>
            <a:pPr algn="just"/>
            <a:r>
              <a:rPr lang="en-US" b="1" dirty="0"/>
              <a:t>Method</a:t>
            </a:r>
            <a:r>
              <a:rPr lang="en-US" dirty="0"/>
              <a:t>: </a:t>
            </a:r>
            <a:r>
              <a:rPr lang="en-US" dirty="0">
                <a:solidFill>
                  <a:srgbClr val="FF0000"/>
                </a:solidFill>
              </a:rPr>
              <a:t>the Proper Orthogonal Decomposition method is applied to reduce the size of the discretized problem.</a:t>
            </a:r>
            <a:r>
              <a:rPr lang="en-US" dirty="0"/>
              <a:t> This approach is used to solve a </a:t>
            </a:r>
            <a:r>
              <a:rPr lang="en-US" dirty="0" err="1"/>
              <a:t>quasistatic</a:t>
            </a:r>
            <a:r>
              <a:rPr lang="en-US" dirty="0"/>
              <a:t> problem and a </a:t>
            </a:r>
            <a:r>
              <a:rPr lang="en-US" dirty="0" err="1"/>
              <a:t>magnetostatic</a:t>
            </a:r>
            <a:r>
              <a:rPr lang="en-US" dirty="0"/>
              <a:t> problem coupled with an electric circuit in two dimensions.</a:t>
            </a:r>
            <a:endParaRPr lang="nl-BE" dirty="0"/>
          </a:p>
          <a:p>
            <a:pPr algn="just"/>
            <a:r>
              <a:rPr lang="en-US" b="1" dirty="0"/>
              <a:t>Applications</a:t>
            </a:r>
            <a:r>
              <a:rPr lang="en-US" dirty="0"/>
              <a:t>: </a:t>
            </a:r>
            <a:r>
              <a:rPr lang="en-US" dirty="0">
                <a:solidFill>
                  <a:srgbClr val="FF0000"/>
                </a:solidFill>
              </a:rPr>
              <a:t>conducting plate </a:t>
            </a:r>
            <a:r>
              <a:rPr lang="en-US" dirty="0"/>
              <a:t>subject to a magnetic field originated by a stranded inductor, </a:t>
            </a:r>
            <a:r>
              <a:rPr lang="en-US" dirty="0" smtClean="0">
                <a:solidFill>
                  <a:srgbClr val="FF0000"/>
                </a:solidFill>
              </a:rPr>
              <a:t>single-phase </a:t>
            </a:r>
            <a:r>
              <a:rPr lang="en-US" dirty="0">
                <a:solidFill>
                  <a:srgbClr val="FF0000"/>
                </a:solidFill>
              </a:rPr>
              <a:t>transformer</a:t>
            </a:r>
            <a:r>
              <a:rPr lang="en-US" dirty="0"/>
              <a:t> supplied with a sinusoidal voltage.</a:t>
            </a:r>
            <a:endParaRPr lang="nl-BE" dirty="0"/>
          </a:p>
          <a:p>
            <a:endParaRPr lang="nl-BE" dirty="0"/>
          </a:p>
        </p:txBody>
      </p:sp>
    </p:spTree>
    <p:extLst>
      <p:ext uri="{BB962C8B-B14F-4D97-AF65-F5344CB8AC3E}">
        <p14:creationId xmlns:p14="http://schemas.microsoft.com/office/powerpoint/2010/main" xmlns="" val="536246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dirty="0" smtClean="0"/>
              <a:t>Fundamentals </a:t>
            </a:r>
            <a:r>
              <a:rPr lang="nl-BE" sz="3600" dirty="0" err="1" smtClean="0"/>
              <a:t>and</a:t>
            </a:r>
            <a:r>
              <a:rPr lang="nl-BE" sz="3600" dirty="0" smtClean="0"/>
              <a:t> </a:t>
            </a:r>
            <a:r>
              <a:rPr lang="nl-BE" sz="3600" dirty="0" err="1" smtClean="0"/>
              <a:t>mathematical</a:t>
            </a:r>
            <a:r>
              <a:rPr lang="nl-BE" sz="3600" dirty="0" smtClean="0"/>
              <a:t> analysis</a:t>
            </a:r>
            <a:endParaRPr lang="nl-BE" sz="3600" dirty="0"/>
          </a:p>
        </p:txBody>
      </p:sp>
      <p:sp>
        <p:nvSpPr>
          <p:cNvPr id="3" name="Tijdelijke aanduiding voor inhoud 2"/>
          <p:cNvSpPr>
            <a:spLocks noGrp="1"/>
          </p:cNvSpPr>
          <p:nvPr>
            <p:ph idx="1"/>
          </p:nvPr>
        </p:nvSpPr>
        <p:spPr>
          <a:xfrm>
            <a:off x="457200" y="1600200"/>
            <a:ext cx="8229600" cy="3340967"/>
          </a:xfrm>
        </p:spPr>
        <p:txBody>
          <a:bodyPr>
            <a:normAutofit fontScale="70000" lnSpcReduction="20000"/>
          </a:bodyPr>
          <a:lstStyle/>
          <a:p>
            <a:pPr marL="0" indent="0" algn="just">
              <a:buNone/>
            </a:pPr>
            <a:r>
              <a:rPr lang="en-US" b="1" dirty="0">
                <a:solidFill>
                  <a:srgbClr val="0070C0"/>
                </a:solidFill>
              </a:rPr>
              <a:t>USE OF COMPENSATION THEOREM FOR THE ROBUSTNESS ASSESSMENT OF ELECTROMAGNETIC DEVICES OPTIMAL DESIGN</a:t>
            </a:r>
            <a:endParaRPr lang="nl-BE" dirty="0">
              <a:solidFill>
                <a:srgbClr val="0070C0"/>
              </a:solidFill>
            </a:endParaRPr>
          </a:p>
          <a:p>
            <a:pPr marL="0" indent="0">
              <a:buNone/>
            </a:pPr>
            <a:r>
              <a:rPr lang="en-US" dirty="0">
                <a:solidFill>
                  <a:srgbClr val="0070C0"/>
                </a:solidFill>
              </a:rPr>
              <a:t> </a:t>
            </a:r>
            <a:endParaRPr lang="nl-BE" dirty="0">
              <a:solidFill>
                <a:srgbClr val="0070C0"/>
              </a:solidFill>
            </a:endParaRPr>
          </a:p>
          <a:p>
            <a:r>
              <a:rPr lang="en-US" b="1" dirty="0"/>
              <a:t>Method</a:t>
            </a:r>
            <a:r>
              <a:rPr lang="en-US" dirty="0"/>
              <a:t>: the classical </a:t>
            </a:r>
            <a:r>
              <a:rPr lang="en-US" dirty="0">
                <a:solidFill>
                  <a:srgbClr val="FF0000"/>
                </a:solidFill>
              </a:rPr>
              <a:t>compensation theorem of circuit theory has been revisited as a tool for robust optimal design and tolerance analysis in linear electromagnetic systems</a:t>
            </a:r>
            <a:r>
              <a:rPr lang="en-US" dirty="0"/>
              <a:t>.</a:t>
            </a:r>
            <a:endParaRPr lang="nl-BE" dirty="0"/>
          </a:p>
          <a:p>
            <a:pPr algn="just"/>
            <a:r>
              <a:rPr lang="en-US" b="1" dirty="0"/>
              <a:t>Application</a:t>
            </a:r>
            <a:r>
              <a:rPr lang="en-US" dirty="0"/>
              <a:t>: the error fields due to currents induced in </a:t>
            </a:r>
            <a:r>
              <a:rPr lang="en-US" dirty="0" err="1">
                <a:solidFill>
                  <a:srgbClr val="FF0000"/>
                </a:solidFill>
              </a:rPr>
              <a:t>Tokamak</a:t>
            </a:r>
            <a:r>
              <a:rPr lang="en-US" dirty="0">
                <a:solidFill>
                  <a:srgbClr val="FF0000"/>
                </a:solidFill>
              </a:rPr>
              <a:t> conducting structures</a:t>
            </a:r>
            <a:r>
              <a:rPr lang="en-US" dirty="0"/>
              <a:t> was considered. The computed current density has been used to estimate “compensation current” into square holes of different size.</a:t>
            </a:r>
            <a:endParaRPr lang="nl-BE" dirty="0"/>
          </a:p>
          <a:p>
            <a:endParaRPr lang="nl-B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62225" y="4653136"/>
            <a:ext cx="4019550" cy="195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36246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solidFill>
                  <a:srgbClr val="0070C0"/>
                </a:solidFill>
              </a:rPr>
              <a:t>Multi-Level </a:t>
            </a:r>
            <a:r>
              <a:rPr lang="nl-BE" dirty="0" err="1" smtClean="0">
                <a:solidFill>
                  <a:srgbClr val="0070C0"/>
                </a:solidFill>
              </a:rPr>
              <a:t>Optimization</a:t>
            </a:r>
            <a:r>
              <a:rPr lang="nl-BE" dirty="0" smtClean="0">
                <a:solidFill>
                  <a:srgbClr val="0070C0"/>
                </a:solidFill>
              </a:rPr>
              <a:t> Methods </a:t>
            </a:r>
            <a:endParaRPr lang="nl-BE" dirty="0">
              <a:solidFill>
                <a:srgbClr val="0070C0"/>
              </a:solidFill>
            </a:endParaRPr>
          </a:p>
        </p:txBody>
      </p:sp>
      <p:sp>
        <p:nvSpPr>
          <p:cNvPr id="3" name="Tijdelijke aanduiding voor inhoud 2"/>
          <p:cNvSpPr>
            <a:spLocks noGrp="1"/>
          </p:cNvSpPr>
          <p:nvPr>
            <p:ph idx="1"/>
          </p:nvPr>
        </p:nvSpPr>
        <p:spPr/>
        <p:txBody>
          <a:bodyPr/>
          <a:lstStyle/>
          <a:p>
            <a:r>
              <a:rPr lang="nl-BE" dirty="0" err="1" smtClean="0"/>
              <a:t>Introduction</a:t>
            </a: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xmlns="" val="186343833"/>
              </p:ext>
            </p:extLst>
          </p:nvPr>
        </p:nvGraphicFramePr>
        <p:xfrm>
          <a:off x="467544" y="2636912"/>
          <a:ext cx="8424936" cy="2286000"/>
        </p:xfrm>
        <a:graphic>
          <a:graphicData uri="http://schemas.openxmlformats.org/drawingml/2006/table">
            <a:tbl>
              <a:tblPr firstRow="1" bandRow="1">
                <a:tableStyleId>{5C22544A-7EE6-4342-B048-85BDC9FD1C3A}</a:tableStyleId>
              </a:tblPr>
              <a:tblGrid>
                <a:gridCol w="2088232"/>
                <a:gridCol w="1872208"/>
                <a:gridCol w="2088232"/>
                <a:gridCol w="2376264"/>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ANTENNA DESIGN USING VARIABLE-FIDELITY ELECTROMAGNETIC SIMULATIONS</a:t>
                      </a:r>
                      <a:endParaRPr lang="nl-BE" dirty="0" smtClean="0"/>
                    </a:p>
                    <a:p>
                      <a:endParaRPr lang="nl-B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RADIAL OUTPUT SPACE MAPPING FOR ELECTRO-MECHANICAL DESIGN</a:t>
                      </a:r>
                      <a:endParaRPr lang="nl-BE" dirty="0" smtClean="0"/>
                    </a:p>
                    <a:p>
                      <a:endParaRPr lang="nl-B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MULTI-LEVEL DESIGN OF AN ISOLATION TRANSFORMER USING COLLABORATIVE OPTIMIZATION</a:t>
                      </a:r>
                    </a:p>
                    <a:p>
                      <a:endParaRPr lang="nl-BE" dirty="0"/>
                    </a:p>
                  </a:txBody>
                  <a:tcPr/>
                </a:tc>
                <a:tc>
                  <a:txBody>
                    <a:bodyPr/>
                    <a:lstStyle/>
                    <a:p>
                      <a:r>
                        <a:rPr lang="en-US" dirty="0" smtClean="0"/>
                        <a:t>N-LEVEL OUTPUT SPACE MAPPING TECHNIQUES FOR ELECTROMAGNETIC DESIGN OPTIMIZATION</a:t>
                      </a:r>
                    </a:p>
                    <a:p>
                      <a:endParaRPr lang="nl-BE" dirty="0"/>
                    </a:p>
                  </a:txBody>
                  <a:tcPr/>
                </a:tc>
              </a:tr>
            </a:tbl>
          </a:graphicData>
        </a:graphic>
      </p:graphicFrame>
    </p:spTree>
    <p:extLst>
      <p:ext uri="{BB962C8B-B14F-4D97-AF65-F5344CB8AC3E}">
        <p14:creationId xmlns:p14="http://schemas.microsoft.com/office/powerpoint/2010/main" xmlns="" val="2118204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77544" y="4246959"/>
            <a:ext cx="4191000" cy="2638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el 1"/>
          <p:cNvSpPr>
            <a:spLocks noGrp="1"/>
          </p:cNvSpPr>
          <p:nvPr>
            <p:ph type="title"/>
          </p:nvPr>
        </p:nvSpPr>
        <p:spPr/>
        <p:txBody>
          <a:bodyPr>
            <a:normAutofit/>
          </a:bodyPr>
          <a:lstStyle/>
          <a:p>
            <a:r>
              <a:rPr lang="nl-BE" sz="3600" dirty="0" smtClean="0"/>
              <a:t>Fundamentals </a:t>
            </a:r>
            <a:r>
              <a:rPr lang="nl-BE" sz="3600" dirty="0" err="1" smtClean="0"/>
              <a:t>and</a:t>
            </a:r>
            <a:r>
              <a:rPr lang="nl-BE" sz="3600" dirty="0" smtClean="0"/>
              <a:t> </a:t>
            </a:r>
            <a:r>
              <a:rPr lang="nl-BE" sz="3600" dirty="0" err="1" smtClean="0"/>
              <a:t>mathematical</a:t>
            </a:r>
            <a:r>
              <a:rPr lang="nl-BE" sz="3600" dirty="0" smtClean="0"/>
              <a:t> analysis</a:t>
            </a:r>
            <a:endParaRPr lang="nl-BE" sz="3600" dirty="0"/>
          </a:p>
        </p:txBody>
      </p:sp>
      <p:sp>
        <p:nvSpPr>
          <p:cNvPr id="3" name="Tijdelijke aanduiding voor inhoud 2"/>
          <p:cNvSpPr>
            <a:spLocks noGrp="1"/>
          </p:cNvSpPr>
          <p:nvPr>
            <p:ph idx="1"/>
          </p:nvPr>
        </p:nvSpPr>
        <p:spPr>
          <a:xfrm>
            <a:off x="457200" y="1600201"/>
            <a:ext cx="8229600" cy="3196952"/>
          </a:xfrm>
        </p:spPr>
        <p:txBody>
          <a:bodyPr>
            <a:normAutofit fontScale="70000" lnSpcReduction="20000"/>
          </a:bodyPr>
          <a:lstStyle/>
          <a:p>
            <a:pPr marL="0" indent="0">
              <a:buNone/>
            </a:pPr>
            <a:r>
              <a:rPr lang="en-US" b="1" dirty="0">
                <a:solidFill>
                  <a:srgbClr val="0070C0"/>
                </a:solidFill>
              </a:rPr>
              <a:t>OPTIMIZATION OF COILS FOR FIELD MAP SYNTHESIS</a:t>
            </a:r>
            <a:endParaRPr lang="nl-BE" dirty="0">
              <a:solidFill>
                <a:srgbClr val="0070C0"/>
              </a:solidFill>
            </a:endParaRPr>
          </a:p>
          <a:p>
            <a:pPr marL="0" indent="0">
              <a:buNone/>
            </a:pPr>
            <a:r>
              <a:rPr lang="en-US" b="1" dirty="0"/>
              <a:t> </a:t>
            </a:r>
            <a:endParaRPr lang="nl-BE" dirty="0"/>
          </a:p>
          <a:p>
            <a:pPr algn="just"/>
            <a:r>
              <a:rPr lang="en-US" b="1" dirty="0"/>
              <a:t>Method</a:t>
            </a:r>
            <a:r>
              <a:rPr lang="en-US" dirty="0"/>
              <a:t>: a procedure for the optimization of shape and current supply of active coils is proposed, able to generate a prescribed </a:t>
            </a:r>
            <a:r>
              <a:rPr lang="en-US" dirty="0" err="1"/>
              <a:t>magnetostatic</a:t>
            </a:r>
            <a:r>
              <a:rPr lang="en-US" dirty="0"/>
              <a:t> field within a volume of interest. For the sake of generality, the coil geometry is a filament described by just a reduced set of key points. </a:t>
            </a:r>
            <a:r>
              <a:rPr lang="en-US" dirty="0">
                <a:solidFill>
                  <a:srgbClr val="FF0000"/>
                </a:solidFill>
              </a:rPr>
              <a:t>In addition to the main objective function (field discrepancy), a secondary objective is defined in terms of the length of the spline curve interpolating the coil geometry</a:t>
            </a:r>
            <a:r>
              <a:rPr lang="en-US" dirty="0" smtClean="0">
                <a:solidFill>
                  <a:srgbClr val="FF0000"/>
                </a:solidFill>
              </a:rPr>
              <a:t>.</a:t>
            </a:r>
          </a:p>
          <a:p>
            <a:r>
              <a:rPr lang="en-US" b="1" dirty="0" smtClean="0"/>
              <a:t>Application</a:t>
            </a:r>
            <a:r>
              <a:rPr lang="en-US" dirty="0" smtClean="0"/>
              <a:t>: </a:t>
            </a:r>
            <a:r>
              <a:rPr lang="en-US" dirty="0" smtClean="0">
                <a:solidFill>
                  <a:srgbClr val="FF0000"/>
                </a:solidFill>
              </a:rPr>
              <a:t>test case consisting of 2 elliptical coils</a:t>
            </a:r>
            <a:endParaRPr lang="nl-BE" dirty="0">
              <a:solidFill>
                <a:srgbClr val="FF0000"/>
              </a:solidFill>
            </a:endParaRPr>
          </a:p>
          <a:p>
            <a:endParaRPr lang="nl-BE" dirty="0"/>
          </a:p>
        </p:txBody>
      </p:sp>
    </p:spTree>
    <p:extLst>
      <p:ext uri="{BB962C8B-B14F-4D97-AF65-F5344CB8AC3E}">
        <p14:creationId xmlns:p14="http://schemas.microsoft.com/office/powerpoint/2010/main" xmlns="" val="5362467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err="1" smtClean="0">
                <a:solidFill>
                  <a:srgbClr val="0070C0"/>
                </a:solidFill>
              </a:rPr>
              <a:t>Optimization</a:t>
            </a:r>
            <a:r>
              <a:rPr lang="nl-BE" dirty="0" smtClean="0">
                <a:solidFill>
                  <a:srgbClr val="0070C0"/>
                </a:solidFill>
              </a:rPr>
              <a:t> </a:t>
            </a:r>
            <a:r>
              <a:rPr lang="nl-BE" dirty="0" err="1" smtClean="0">
                <a:solidFill>
                  <a:srgbClr val="0070C0"/>
                </a:solidFill>
              </a:rPr>
              <a:t>and</a:t>
            </a:r>
            <a:r>
              <a:rPr lang="nl-BE" dirty="0" smtClean="0">
                <a:solidFill>
                  <a:srgbClr val="0070C0"/>
                </a:solidFill>
              </a:rPr>
              <a:t> </a:t>
            </a:r>
            <a:r>
              <a:rPr lang="nl-BE" dirty="0" err="1" smtClean="0">
                <a:solidFill>
                  <a:srgbClr val="0070C0"/>
                </a:solidFill>
              </a:rPr>
              <a:t>stochastic</a:t>
            </a:r>
            <a:r>
              <a:rPr lang="nl-BE" dirty="0" smtClean="0">
                <a:solidFill>
                  <a:srgbClr val="0070C0"/>
                </a:solidFill>
              </a:rPr>
              <a:t> models</a:t>
            </a:r>
            <a:endParaRPr lang="nl-BE" dirty="0">
              <a:solidFill>
                <a:srgbClr val="0070C0"/>
              </a:solidFill>
            </a:endParaRPr>
          </a:p>
        </p:txBody>
      </p:sp>
      <p:sp>
        <p:nvSpPr>
          <p:cNvPr id="3" name="Tijdelijke aanduiding voor inhoud 2"/>
          <p:cNvSpPr>
            <a:spLocks noGrp="1"/>
          </p:cNvSpPr>
          <p:nvPr>
            <p:ph idx="1"/>
          </p:nvPr>
        </p:nvSpPr>
        <p:spPr/>
        <p:txBody>
          <a:bodyPr/>
          <a:lstStyle/>
          <a:p>
            <a:r>
              <a:rPr lang="nl-BE" dirty="0" err="1" smtClean="0"/>
              <a:t>Introduction</a:t>
            </a: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xmlns="" val="2550110011"/>
              </p:ext>
            </p:extLst>
          </p:nvPr>
        </p:nvGraphicFramePr>
        <p:xfrm>
          <a:off x="467544" y="2253992"/>
          <a:ext cx="8208912" cy="1463040"/>
        </p:xfrm>
        <a:graphic>
          <a:graphicData uri="http://schemas.openxmlformats.org/drawingml/2006/table">
            <a:tbl>
              <a:tblPr firstRow="1" bandRow="1">
                <a:tableStyleId>{5C22544A-7EE6-4342-B048-85BDC9FD1C3A}</a:tableStyleId>
              </a:tblPr>
              <a:tblGrid>
                <a:gridCol w="2592288"/>
                <a:gridCol w="2808312"/>
                <a:gridCol w="280831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STOCHASTIC RESPONSE SURFACE METHOD FOR DIMENSIONING ACCELERATOR CAVITIES</a:t>
                      </a:r>
                      <a:endParaRPr lang="nl-BE"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ADAPTIVE UNSCENTED TRANSFORM FOR UNCERTAINTY QUANTIFICATION IN EMC LARGE-SCALE SYSTEMS</a:t>
                      </a:r>
                      <a:endParaRPr lang="nl-BE"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STOCHASTIC MODELING OF ANHYSTERETIC MAGNETIC CURVE USING RANDOM INTER-DEPENDENT COEFFICIENTS</a:t>
                      </a:r>
                      <a:endParaRPr lang="nl-BE" dirty="0" smtClean="0"/>
                    </a:p>
                  </a:txBody>
                  <a:tcPr/>
                </a:tc>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xmlns="" val="3289398567"/>
              </p:ext>
            </p:extLst>
          </p:nvPr>
        </p:nvGraphicFramePr>
        <p:xfrm>
          <a:off x="467544" y="4126200"/>
          <a:ext cx="8208912" cy="1737360"/>
        </p:xfrm>
        <a:graphic>
          <a:graphicData uri="http://schemas.openxmlformats.org/drawingml/2006/table">
            <a:tbl>
              <a:tblPr firstRow="1" bandRow="1">
                <a:tableStyleId>{5C22544A-7EE6-4342-B048-85BDC9FD1C3A}</a:tableStyleId>
              </a:tblPr>
              <a:tblGrid>
                <a:gridCol w="2592288"/>
                <a:gridCol w="2808312"/>
                <a:gridCol w="2808312"/>
              </a:tblGrid>
              <a:tr h="370840">
                <a:tc>
                  <a:txBody>
                    <a:bodyPr/>
                    <a:lstStyle/>
                    <a:p>
                      <a:r>
                        <a:rPr lang="en-US" b="1" dirty="0" smtClean="0"/>
                        <a:t>INVERSE STOCHASTIC PROPAGATION WITH POLYNOMIAL CHAOS</a:t>
                      </a:r>
                      <a:endParaRPr lang="nl-BE" dirty="0" smtClean="0"/>
                    </a:p>
                    <a:p>
                      <a:endParaRPr lang="nl-BE" dirty="0"/>
                    </a:p>
                  </a:txBody>
                  <a:tcPr/>
                </a:tc>
                <a:tc>
                  <a:txBody>
                    <a:bodyPr/>
                    <a:lstStyle/>
                    <a:p>
                      <a:r>
                        <a:rPr lang="en-US" b="1" dirty="0" smtClean="0"/>
                        <a:t>COMPARISON OF PHYSICAL AND NON-PHYSICAL STOCHASTIC MAGNETISATION FAULT APPROACHES</a:t>
                      </a:r>
                      <a:endParaRPr lang="nl-BE" dirty="0" smtClean="0"/>
                    </a:p>
                    <a:p>
                      <a:r>
                        <a:rPr lang="en-US" b="1" dirty="0" smtClean="0"/>
                        <a:t> </a:t>
                      </a:r>
                      <a:endParaRPr lang="nl-BE" dirty="0"/>
                    </a:p>
                  </a:txBody>
                  <a:tcPr/>
                </a:tc>
                <a:tc>
                  <a:txBody>
                    <a:bodyPr/>
                    <a:lstStyle/>
                    <a:p>
                      <a:r>
                        <a:rPr lang="en-US" b="1" dirty="0" smtClean="0"/>
                        <a:t>STOCHASTIC MODELING ERROR REDUCTION USING BAYESIAN APPROACH COUPLED WITH AN ADAPTIVE KRIGING BASED MODEL</a:t>
                      </a:r>
                      <a:endParaRPr lang="nl-BE" dirty="0" smtClean="0"/>
                    </a:p>
                  </a:txBody>
                  <a:tcPr/>
                </a:tc>
              </a:tr>
            </a:tbl>
          </a:graphicData>
        </a:graphic>
      </p:graphicFrame>
    </p:spTree>
    <p:extLst>
      <p:ext uri="{BB962C8B-B14F-4D97-AF65-F5344CB8AC3E}">
        <p14:creationId xmlns:p14="http://schemas.microsoft.com/office/powerpoint/2010/main" xmlns="" val="377763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dirty="0" err="1"/>
              <a:t>Optimization</a:t>
            </a:r>
            <a:r>
              <a:rPr lang="nl-BE" sz="3600" dirty="0"/>
              <a:t> </a:t>
            </a:r>
            <a:r>
              <a:rPr lang="nl-BE" sz="3600" dirty="0" err="1"/>
              <a:t>and</a:t>
            </a:r>
            <a:r>
              <a:rPr lang="nl-BE" sz="3600" dirty="0"/>
              <a:t> </a:t>
            </a:r>
            <a:r>
              <a:rPr lang="nl-BE" sz="3600" dirty="0" err="1"/>
              <a:t>stochastic</a:t>
            </a:r>
            <a:r>
              <a:rPr lang="nl-BE" sz="3600" dirty="0"/>
              <a:t> models</a:t>
            </a:r>
          </a:p>
        </p:txBody>
      </p:sp>
      <p:sp>
        <p:nvSpPr>
          <p:cNvPr id="3" name="Tijdelijke aanduiding voor inhoud 2"/>
          <p:cNvSpPr>
            <a:spLocks noGrp="1"/>
          </p:cNvSpPr>
          <p:nvPr>
            <p:ph idx="1"/>
          </p:nvPr>
        </p:nvSpPr>
        <p:spPr/>
        <p:txBody>
          <a:bodyPr>
            <a:normAutofit fontScale="85000" lnSpcReduction="20000"/>
          </a:bodyPr>
          <a:lstStyle/>
          <a:p>
            <a:pPr marL="0" indent="0" algn="just">
              <a:buNone/>
            </a:pPr>
            <a:r>
              <a:rPr lang="en-US" b="1" dirty="0">
                <a:solidFill>
                  <a:srgbClr val="0070C0"/>
                </a:solidFill>
              </a:rPr>
              <a:t>STOCHASTIC RESPONSE SURFACE METHOD FOR DIMENSIONING ACCELERATOR CAVITIES</a:t>
            </a:r>
            <a:endParaRPr lang="nl-BE" dirty="0">
              <a:solidFill>
                <a:srgbClr val="0070C0"/>
              </a:solidFill>
            </a:endParaRPr>
          </a:p>
          <a:p>
            <a:pPr marL="0" indent="0">
              <a:buNone/>
            </a:pPr>
            <a:r>
              <a:rPr lang="en-US" b="1" dirty="0"/>
              <a:t> </a:t>
            </a:r>
            <a:endParaRPr lang="nl-BE" dirty="0"/>
          </a:p>
          <a:p>
            <a:pPr algn="just"/>
            <a:r>
              <a:rPr lang="en-US" b="1" dirty="0"/>
              <a:t>Method</a:t>
            </a:r>
            <a:r>
              <a:rPr lang="en-US" dirty="0"/>
              <a:t>:  </a:t>
            </a:r>
            <a:r>
              <a:rPr lang="en-US" dirty="0">
                <a:solidFill>
                  <a:srgbClr val="FF0000"/>
                </a:solidFill>
              </a:rPr>
              <a:t>a stochastic response surface model was used to represent the dependence of the </a:t>
            </a:r>
            <a:r>
              <a:rPr lang="en-US" dirty="0" err="1">
                <a:solidFill>
                  <a:srgbClr val="FF0000"/>
                </a:solidFill>
              </a:rPr>
              <a:t>eigenfrequencies</a:t>
            </a:r>
            <a:r>
              <a:rPr lang="en-US" dirty="0">
                <a:solidFill>
                  <a:srgbClr val="FF0000"/>
                </a:solidFill>
              </a:rPr>
              <a:t> of a superconductive cavity on its geometry</a:t>
            </a:r>
            <a:r>
              <a:rPr lang="en-US" dirty="0"/>
              <a:t>. The model is based on both information on the </a:t>
            </a:r>
            <a:r>
              <a:rPr lang="en-US" dirty="0" err="1"/>
              <a:t>eigenfrequencies</a:t>
            </a:r>
            <a:r>
              <a:rPr lang="en-US" dirty="0"/>
              <a:t> as on their sensitivities with respect to the </a:t>
            </a:r>
            <a:r>
              <a:rPr lang="en-US" dirty="0" smtClean="0"/>
              <a:t>geometry.</a:t>
            </a:r>
          </a:p>
          <a:p>
            <a:pPr algn="just"/>
            <a:r>
              <a:rPr lang="en-US" b="1" dirty="0" smtClean="0"/>
              <a:t>Application:</a:t>
            </a:r>
            <a:r>
              <a:rPr lang="en-US" dirty="0" smtClean="0"/>
              <a:t> </a:t>
            </a:r>
            <a:r>
              <a:rPr lang="en-US" dirty="0" err="1" smtClean="0">
                <a:solidFill>
                  <a:srgbClr val="FF0000"/>
                </a:solidFill>
              </a:rPr>
              <a:t>microphoning</a:t>
            </a:r>
            <a:r>
              <a:rPr lang="en-US" dirty="0" smtClean="0">
                <a:solidFill>
                  <a:srgbClr val="FF0000"/>
                </a:solidFill>
              </a:rPr>
              <a:t> </a:t>
            </a:r>
            <a:r>
              <a:rPr lang="en-US" dirty="0">
                <a:solidFill>
                  <a:srgbClr val="FF0000"/>
                </a:solidFill>
              </a:rPr>
              <a:t>and Lorentz detuning </a:t>
            </a:r>
            <a:r>
              <a:rPr lang="en-US" dirty="0"/>
              <a:t>(frequency shifts due to externally or internally induced mechanical deformation).</a:t>
            </a:r>
            <a:endParaRPr lang="nl-BE" dirty="0"/>
          </a:p>
          <a:p>
            <a:endParaRPr lang="nl-BE" dirty="0"/>
          </a:p>
        </p:txBody>
      </p:sp>
    </p:spTree>
    <p:extLst>
      <p:ext uri="{BB962C8B-B14F-4D97-AF65-F5344CB8AC3E}">
        <p14:creationId xmlns:p14="http://schemas.microsoft.com/office/powerpoint/2010/main" xmlns="" val="5362467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err="1"/>
              <a:t>Optimization</a:t>
            </a:r>
            <a:r>
              <a:rPr lang="nl-BE" dirty="0"/>
              <a:t> </a:t>
            </a:r>
            <a:r>
              <a:rPr lang="nl-BE" dirty="0" err="1"/>
              <a:t>and</a:t>
            </a:r>
            <a:r>
              <a:rPr lang="nl-BE" dirty="0"/>
              <a:t> </a:t>
            </a:r>
            <a:r>
              <a:rPr lang="nl-BE" dirty="0" err="1"/>
              <a:t>stochastic</a:t>
            </a:r>
            <a:r>
              <a:rPr lang="nl-BE" dirty="0"/>
              <a:t> models</a:t>
            </a:r>
          </a:p>
        </p:txBody>
      </p:sp>
      <p:sp>
        <p:nvSpPr>
          <p:cNvPr id="3" name="Tijdelijke aanduiding voor inhoud 2"/>
          <p:cNvSpPr>
            <a:spLocks noGrp="1"/>
          </p:cNvSpPr>
          <p:nvPr>
            <p:ph idx="1"/>
          </p:nvPr>
        </p:nvSpPr>
        <p:spPr/>
        <p:txBody>
          <a:bodyPr>
            <a:normAutofit fontScale="77500" lnSpcReduction="20000"/>
          </a:bodyPr>
          <a:lstStyle/>
          <a:p>
            <a:pPr marL="0" indent="0" algn="just">
              <a:buNone/>
            </a:pPr>
            <a:r>
              <a:rPr lang="en-US" b="1" dirty="0">
                <a:solidFill>
                  <a:srgbClr val="002060"/>
                </a:solidFill>
              </a:rPr>
              <a:t>ADAPTIVE UNSCENTED TRANSFORM FOR UNCERTAINTY QUANTIFICATION IN EMC LARGE-SCALE SYSTEMS</a:t>
            </a:r>
            <a:endParaRPr lang="nl-BE" dirty="0">
              <a:solidFill>
                <a:srgbClr val="002060"/>
              </a:solidFill>
            </a:endParaRPr>
          </a:p>
          <a:p>
            <a:pPr marL="0" indent="0">
              <a:buNone/>
            </a:pPr>
            <a:r>
              <a:rPr lang="en-US" b="1" dirty="0"/>
              <a:t> </a:t>
            </a:r>
            <a:endParaRPr lang="nl-BE" dirty="0"/>
          </a:p>
          <a:p>
            <a:pPr algn="just"/>
            <a:r>
              <a:rPr lang="en-US" b="1" dirty="0"/>
              <a:t>Method</a:t>
            </a:r>
            <a:r>
              <a:rPr lang="en-US" dirty="0"/>
              <a:t>: the </a:t>
            </a:r>
            <a:r>
              <a:rPr lang="en-US" dirty="0">
                <a:solidFill>
                  <a:srgbClr val="FF0000"/>
                </a:solidFill>
              </a:rPr>
              <a:t>Unscented Transform (UT) is a stochastic collocation method used for uncertainty quantification in nonlinear systems</a:t>
            </a:r>
            <a:r>
              <a:rPr lang="en-US" dirty="0"/>
              <a:t>. The method is particularly interesting for EMC models with high-fidelity simulations which are time-consuming, since it demands only a few runs of the electromagnetic solver. However, the method is unpractical for large-scale systems, since the number of simulations required by the UT increases exponentially with the space dimension. An adaptive Unscented Transform was proposed for </a:t>
            </a:r>
            <a:r>
              <a:rPr lang="en-US" dirty="0">
                <a:solidFill>
                  <a:srgbClr val="FF0000"/>
                </a:solidFill>
              </a:rPr>
              <a:t>modeling uncertainties in large dimensional systems.</a:t>
            </a:r>
            <a:endParaRPr lang="nl-BE" dirty="0">
              <a:solidFill>
                <a:srgbClr val="FF0000"/>
              </a:solidFill>
            </a:endParaRPr>
          </a:p>
          <a:p>
            <a:endParaRPr lang="nl-BE" dirty="0"/>
          </a:p>
        </p:txBody>
      </p:sp>
    </p:spTree>
    <p:extLst>
      <p:ext uri="{BB962C8B-B14F-4D97-AF65-F5344CB8AC3E}">
        <p14:creationId xmlns:p14="http://schemas.microsoft.com/office/powerpoint/2010/main" xmlns="" val="11285649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err="1"/>
              <a:t>Optimization</a:t>
            </a:r>
            <a:r>
              <a:rPr lang="nl-BE" dirty="0"/>
              <a:t> </a:t>
            </a:r>
            <a:r>
              <a:rPr lang="nl-BE" dirty="0" err="1"/>
              <a:t>and</a:t>
            </a:r>
            <a:r>
              <a:rPr lang="nl-BE" dirty="0"/>
              <a:t> </a:t>
            </a:r>
            <a:r>
              <a:rPr lang="nl-BE" dirty="0" err="1"/>
              <a:t>stochastic</a:t>
            </a:r>
            <a:r>
              <a:rPr lang="nl-BE" dirty="0"/>
              <a:t> models</a:t>
            </a:r>
          </a:p>
        </p:txBody>
      </p:sp>
      <p:sp>
        <p:nvSpPr>
          <p:cNvPr id="3" name="Tijdelijke aanduiding voor inhoud 2"/>
          <p:cNvSpPr>
            <a:spLocks noGrp="1"/>
          </p:cNvSpPr>
          <p:nvPr>
            <p:ph idx="1"/>
          </p:nvPr>
        </p:nvSpPr>
        <p:spPr/>
        <p:txBody>
          <a:bodyPr>
            <a:normAutofit fontScale="92500" lnSpcReduction="20000"/>
          </a:bodyPr>
          <a:lstStyle/>
          <a:p>
            <a:pPr marL="0" indent="0" algn="just">
              <a:buNone/>
            </a:pPr>
            <a:r>
              <a:rPr lang="en-US" b="1" dirty="0">
                <a:solidFill>
                  <a:srgbClr val="0070C0"/>
                </a:solidFill>
              </a:rPr>
              <a:t>STOCHASTIC MODELING OF ANHYSTERETIC MAGNETIC CURVE USING RANDOM INTER-DEPENDENT COEFFICIENTS</a:t>
            </a:r>
            <a:endParaRPr lang="nl-BE" dirty="0">
              <a:solidFill>
                <a:srgbClr val="0070C0"/>
              </a:solidFill>
            </a:endParaRPr>
          </a:p>
          <a:p>
            <a:pPr marL="0" indent="0">
              <a:buNone/>
            </a:pPr>
            <a:r>
              <a:rPr lang="en-US" b="1" dirty="0"/>
              <a:t> </a:t>
            </a:r>
            <a:endParaRPr lang="nl-BE" dirty="0"/>
          </a:p>
          <a:p>
            <a:pPr algn="just"/>
            <a:r>
              <a:rPr lang="en-US" b="1" dirty="0" smtClean="0"/>
              <a:t>Method/application:</a:t>
            </a:r>
            <a:r>
              <a:rPr lang="en-US" dirty="0" smtClean="0"/>
              <a:t> </a:t>
            </a:r>
            <a:r>
              <a:rPr lang="en-US" dirty="0">
                <a:solidFill>
                  <a:srgbClr val="FF0000"/>
                </a:solidFill>
              </a:rPr>
              <a:t>a stochastic model of the input parameters of a magnetic system was developed, with reference to the magnetization curve of a laminated material used in electrical machines</a:t>
            </a:r>
            <a:r>
              <a:rPr lang="en-US" dirty="0"/>
              <a:t>. The probabilistic model identified was subsequently tested using a Monte Carlo simulation.</a:t>
            </a:r>
            <a:endParaRPr lang="nl-BE" dirty="0"/>
          </a:p>
          <a:p>
            <a:endParaRPr lang="nl-BE" dirty="0"/>
          </a:p>
        </p:txBody>
      </p:sp>
    </p:spTree>
    <p:extLst>
      <p:ext uri="{BB962C8B-B14F-4D97-AF65-F5344CB8AC3E}">
        <p14:creationId xmlns:p14="http://schemas.microsoft.com/office/powerpoint/2010/main" xmlns="" val="35583425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err="1"/>
              <a:t>Optimization</a:t>
            </a:r>
            <a:r>
              <a:rPr lang="nl-BE" dirty="0"/>
              <a:t> </a:t>
            </a:r>
            <a:r>
              <a:rPr lang="nl-BE" dirty="0" err="1"/>
              <a:t>and</a:t>
            </a:r>
            <a:r>
              <a:rPr lang="nl-BE" dirty="0"/>
              <a:t> </a:t>
            </a:r>
            <a:r>
              <a:rPr lang="nl-BE" dirty="0" err="1"/>
              <a:t>stochastic</a:t>
            </a:r>
            <a:r>
              <a:rPr lang="nl-BE" dirty="0"/>
              <a:t> models</a:t>
            </a:r>
          </a:p>
        </p:txBody>
      </p:sp>
      <p:sp>
        <p:nvSpPr>
          <p:cNvPr id="3" name="Tijdelijke aanduiding voor inhoud 2"/>
          <p:cNvSpPr>
            <a:spLocks noGrp="1"/>
          </p:cNvSpPr>
          <p:nvPr>
            <p:ph idx="1"/>
          </p:nvPr>
        </p:nvSpPr>
        <p:spPr/>
        <p:txBody>
          <a:bodyPr>
            <a:normAutofit fontScale="85000" lnSpcReduction="20000"/>
          </a:bodyPr>
          <a:lstStyle/>
          <a:p>
            <a:pPr marL="0" indent="0" algn="just">
              <a:buNone/>
            </a:pPr>
            <a:r>
              <a:rPr lang="en-US" b="1" dirty="0">
                <a:solidFill>
                  <a:srgbClr val="0070C0"/>
                </a:solidFill>
              </a:rPr>
              <a:t>INVERSE STOCHASTIC PROPAGATION WITH POLYNOMIAL CHAOS</a:t>
            </a:r>
            <a:endParaRPr lang="nl-BE" dirty="0">
              <a:solidFill>
                <a:srgbClr val="0070C0"/>
              </a:solidFill>
            </a:endParaRPr>
          </a:p>
          <a:p>
            <a:pPr marL="0" indent="0">
              <a:buNone/>
            </a:pPr>
            <a:r>
              <a:rPr lang="en-US" dirty="0"/>
              <a:t> </a:t>
            </a:r>
            <a:endParaRPr lang="nl-BE" dirty="0"/>
          </a:p>
          <a:p>
            <a:pPr algn="just"/>
            <a:r>
              <a:rPr lang="en-US" b="1" dirty="0" smtClean="0"/>
              <a:t>Method/application:</a:t>
            </a:r>
            <a:r>
              <a:rPr lang="en-US" dirty="0" smtClean="0"/>
              <a:t> </a:t>
            </a:r>
            <a:r>
              <a:rPr lang="en-US" dirty="0">
                <a:solidFill>
                  <a:srgbClr val="FF0000"/>
                </a:solidFill>
              </a:rPr>
              <a:t>a method based on polynomial chaos was presented in order to quantify the impact of stochastic parameters on the inverse solutions of a field problem</a:t>
            </a:r>
            <a:r>
              <a:rPr lang="en-US" dirty="0"/>
              <a:t>. A mathematical analysis of the method and a validation onto analytical models was provided. The presented method is valid for any given measurement or objective, resulting in a time effective method for the solution of inverse problems with stochastic parameters in the forward model.</a:t>
            </a:r>
            <a:endParaRPr lang="nl-BE" dirty="0"/>
          </a:p>
          <a:p>
            <a:endParaRPr lang="nl-BE" dirty="0"/>
          </a:p>
        </p:txBody>
      </p:sp>
    </p:spTree>
    <p:extLst>
      <p:ext uri="{BB962C8B-B14F-4D97-AF65-F5344CB8AC3E}">
        <p14:creationId xmlns:p14="http://schemas.microsoft.com/office/powerpoint/2010/main" xmlns="" val="35583425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err="1"/>
              <a:t>Optimization</a:t>
            </a:r>
            <a:r>
              <a:rPr lang="nl-BE" dirty="0"/>
              <a:t> </a:t>
            </a:r>
            <a:r>
              <a:rPr lang="nl-BE" dirty="0" err="1"/>
              <a:t>and</a:t>
            </a:r>
            <a:r>
              <a:rPr lang="nl-BE" dirty="0"/>
              <a:t> </a:t>
            </a:r>
            <a:r>
              <a:rPr lang="nl-BE" dirty="0" err="1"/>
              <a:t>stochastic</a:t>
            </a:r>
            <a:r>
              <a:rPr lang="nl-BE" dirty="0"/>
              <a:t> models</a:t>
            </a:r>
          </a:p>
        </p:txBody>
      </p:sp>
      <p:sp>
        <p:nvSpPr>
          <p:cNvPr id="3" name="Tijdelijke aanduiding voor inhoud 2"/>
          <p:cNvSpPr>
            <a:spLocks noGrp="1"/>
          </p:cNvSpPr>
          <p:nvPr>
            <p:ph idx="1"/>
          </p:nvPr>
        </p:nvSpPr>
        <p:spPr>
          <a:xfrm>
            <a:off x="457200" y="1600201"/>
            <a:ext cx="8229600" cy="2908920"/>
          </a:xfrm>
        </p:spPr>
        <p:txBody>
          <a:bodyPr>
            <a:normAutofit fontScale="70000" lnSpcReduction="20000"/>
          </a:bodyPr>
          <a:lstStyle/>
          <a:p>
            <a:pPr marL="0" indent="0" algn="just">
              <a:buNone/>
            </a:pPr>
            <a:r>
              <a:rPr lang="en-US" b="1" dirty="0">
                <a:solidFill>
                  <a:srgbClr val="0070C0"/>
                </a:solidFill>
              </a:rPr>
              <a:t>COMPARISON OF PHYSICAL AND NON-PHYSICAL STOCHASTIC MAGNETISATION FAULT APPROACHES</a:t>
            </a:r>
            <a:endParaRPr lang="nl-BE" dirty="0">
              <a:solidFill>
                <a:srgbClr val="0070C0"/>
              </a:solidFill>
            </a:endParaRPr>
          </a:p>
          <a:p>
            <a:pPr marL="0" indent="0">
              <a:buNone/>
            </a:pPr>
            <a:r>
              <a:rPr lang="en-US" b="1" dirty="0"/>
              <a:t> </a:t>
            </a:r>
            <a:endParaRPr lang="nl-BE" dirty="0"/>
          </a:p>
          <a:p>
            <a:pPr algn="just"/>
            <a:r>
              <a:rPr lang="en-US" b="1" dirty="0"/>
              <a:t>Method:</a:t>
            </a:r>
            <a:r>
              <a:rPr lang="en-US" dirty="0"/>
              <a:t> the introduction of stochastic deviations due to production faults into the finite element (FE) simulation of electrical machines requires suitable error models, describing the occurring deviations from the ideal case. This paper presents and compares </a:t>
            </a:r>
            <a:r>
              <a:rPr lang="en-US" dirty="0">
                <a:solidFill>
                  <a:srgbClr val="FF0000"/>
                </a:solidFill>
              </a:rPr>
              <a:t>two </a:t>
            </a:r>
            <a:r>
              <a:rPr lang="en-US" dirty="0" err="1" smtClean="0">
                <a:solidFill>
                  <a:srgbClr val="FF0000"/>
                </a:solidFill>
              </a:rPr>
              <a:t>magnetisation</a:t>
            </a:r>
            <a:r>
              <a:rPr lang="en-US" dirty="0" smtClean="0">
                <a:solidFill>
                  <a:srgbClr val="FF0000"/>
                </a:solidFill>
              </a:rPr>
              <a:t>-fault </a:t>
            </a:r>
            <a:r>
              <a:rPr lang="en-US" dirty="0">
                <a:solidFill>
                  <a:srgbClr val="FF0000"/>
                </a:solidFill>
              </a:rPr>
              <a:t>approaches to map measured magnet data into a stochastic FE </a:t>
            </a:r>
            <a:r>
              <a:rPr lang="en-US" dirty="0" smtClean="0">
                <a:solidFill>
                  <a:srgbClr val="FF0000"/>
                </a:solidFill>
              </a:rPr>
              <a:t>model. The goal is </a:t>
            </a:r>
            <a:r>
              <a:rPr lang="en-US" dirty="0">
                <a:solidFill>
                  <a:srgbClr val="FF0000"/>
                </a:solidFill>
              </a:rPr>
              <a:t>to improve </a:t>
            </a:r>
            <a:r>
              <a:rPr lang="en-US" dirty="0" smtClean="0">
                <a:solidFill>
                  <a:srgbClr val="FF0000"/>
                </a:solidFill>
              </a:rPr>
              <a:t>the simulation of data deviation.</a:t>
            </a:r>
            <a:endParaRPr lang="nl-BE"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4936951"/>
            <a:ext cx="493395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5085184"/>
            <a:ext cx="2295525" cy="1381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kstvak 3"/>
          <p:cNvSpPr txBox="1"/>
          <p:nvPr/>
        </p:nvSpPr>
        <p:spPr>
          <a:xfrm>
            <a:off x="5364088" y="4509120"/>
            <a:ext cx="3384376" cy="369332"/>
          </a:xfrm>
          <a:prstGeom prst="rect">
            <a:avLst/>
          </a:prstGeom>
          <a:noFill/>
        </p:spPr>
        <p:txBody>
          <a:bodyPr wrap="square" rtlCol="0">
            <a:spAutoFit/>
          </a:bodyPr>
          <a:lstStyle/>
          <a:p>
            <a:r>
              <a:rPr lang="nl-BE" dirty="0" smtClean="0"/>
              <a:t>Segmented-magnetization model</a:t>
            </a:r>
            <a:endParaRPr lang="nl-BE" dirty="0"/>
          </a:p>
        </p:txBody>
      </p:sp>
      <p:sp>
        <p:nvSpPr>
          <p:cNvPr id="7" name="Tekstvak 6"/>
          <p:cNvSpPr txBox="1"/>
          <p:nvPr/>
        </p:nvSpPr>
        <p:spPr>
          <a:xfrm>
            <a:off x="1115616" y="4509120"/>
            <a:ext cx="3384376" cy="369332"/>
          </a:xfrm>
          <a:prstGeom prst="rect">
            <a:avLst/>
          </a:prstGeom>
          <a:noFill/>
        </p:spPr>
        <p:txBody>
          <a:bodyPr wrap="square" rtlCol="0">
            <a:spAutoFit/>
          </a:bodyPr>
          <a:lstStyle/>
          <a:p>
            <a:r>
              <a:rPr lang="nl-BE" dirty="0" smtClean="0"/>
              <a:t>Production-based model</a:t>
            </a:r>
            <a:endParaRPr lang="nl-BE" dirty="0"/>
          </a:p>
        </p:txBody>
      </p:sp>
    </p:spTree>
    <p:extLst>
      <p:ext uri="{BB962C8B-B14F-4D97-AF65-F5344CB8AC3E}">
        <p14:creationId xmlns:p14="http://schemas.microsoft.com/office/powerpoint/2010/main" xmlns="" val="3558342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err="1"/>
              <a:t>Optimization</a:t>
            </a:r>
            <a:r>
              <a:rPr lang="nl-BE" dirty="0"/>
              <a:t> </a:t>
            </a:r>
            <a:r>
              <a:rPr lang="nl-BE" dirty="0" err="1"/>
              <a:t>and</a:t>
            </a:r>
            <a:r>
              <a:rPr lang="nl-BE" dirty="0"/>
              <a:t> </a:t>
            </a:r>
            <a:r>
              <a:rPr lang="nl-BE" dirty="0" err="1"/>
              <a:t>stochastic</a:t>
            </a:r>
            <a:r>
              <a:rPr lang="nl-BE" dirty="0"/>
              <a:t> models</a:t>
            </a:r>
          </a:p>
        </p:txBody>
      </p:sp>
      <p:sp>
        <p:nvSpPr>
          <p:cNvPr id="3" name="Tijdelijke aanduiding voor inhoud 2"/>
          <p:cNvSpPr>
            <a:spLocks noGrp="1"/>
          </p:cNvSpPr>
          <p:nvPr>
            <p:ph idx="1"/>
          </p:nvPr>
        </p:nvSpPr>
        <p:spPr/>
        <p:txBody>
          <a:bodyPr>
            <a:normAutofit fontScale="77500" lnSpcReduction="20000"/>
          </a:bodyPr>
          <a:lstStyle/>
          <a:p>
            <a:pPr marL="0" indent="0" algn="just">
              <a:buNone/>
            </a:pPr>
            <a:r>
              <a:rPr lang="en-US" b="1" dirty="0">
                <a:solidFill>
                  <a:srgbClr val="0070C0"/>
                </a:solidFill>
              </a:rPr>
              <a:t>STOCHASTIC MODELING ERROR REDUCTION USING BAYESIAN APPROACH COUPLED WITH AN ADAPTIVE KRIGING BASED MODEL</a:t>
            </a:r>
            <a:endParaRPr lang="nl-BE" dirty="0">
              <a:solidFill>
                <a:srgbClr val="0070C0"/>
              </a:solidFill>
            </a:endParaRPr>
          </a:p>
          <a:p>
            <a:pPr marL="0" indent="0">
              <a:buNone/>
            </a:pPr>
            <a:r>
              <a:rPr lang="en-US" dirty="0"/>
              <a:t> </a:t>
            </a:r>
            <a:endParaRPr lang="nl-BE" dirty="0"/>
          </a:p>
          <a:p>
            <a:pPr algn="just"/>
            <a:r>
              <a:rPr lang="en-US" b="1" dirty="0" smtClean="0"/>
              <a:t>Method/application: </a:t>
            </a:r>
            <a:r>
              <a:rPr lang="en-US" dirty="0">
                <a:solidFill>
                  <a:srgbClr val="FF0000"/>
                </a:solidFill>
              </a:rPr>
              <a:t>an adaptive </a:t>
            </a:r>
            <a:r>
              <a:rPr lang="en-US" dirty="0" err="1">
                <a:solidFill>
                  <a:srgbClr val="FF0000"/>
                </a:solidFill>
              </a:rPr>
              <a:t>Kriging</a:t>
            </a:r>
            <a:r>
              <a:rPr lang="en-US" dirty="0">
                <a:solidFill>
                  <a:srgbClr val="FF0000"/>
                </a:solidFill>
              </a:rPr>
              <a:t> based model was used to simulate a general electromagnetic device</a:t>
            </a:r>
            <a:r>
              <a:rPr lang="en-US" dirty="0"/>
              <a:t>.</a:t>
            </a:r>
            <a:r>
              <a:rPr lang="en-US" dirty="0">
                <a:solidFill>
                  <a:srgbClr val="FF0000"/>
                </a:solidFill>
              </a:rPr>
              <a:t> </a:t>
            </a:r>
            <a:r>
              <a:rPr lang="en-US" dirty="0"/>
              <a:t>The accuracy of this ‘coarse’ model was </a:t>
            </a:r>
            <a:r>
              <a:rPr lang="en-US" i="1" dirty="0"/>
              <a:t>a priori </a:t>
            </a:r>
            <a:r>
              <a:rPr lang="en-US" dirty="0"/>
              <a:t>assessed using the cross-validation technique. Moreover, the Bayesian approximation error approach was used for improving the inverse problem results by compensating the modeling errors. The proposed methodology was validated on both purely numerical and real experimental results. The results have shown a significant reduction in the recovery error within an acceptable computational time.</a:t>
            </a:r>
            <a:endParaRPr lang="nl-BE" dirty="0"/>
          </a:p>
        </p:txBody>
      </p:sp>
    </p:spTree>
    <p:extLst>
      <p:ext uri="{BB962C8B-B14F-4D97-AF65-F5344CB8AC3E}">
        <p14:creationId xmlns:p14="http://schemas.microsoft.com/office/powerpoint/2010/main" xmlns="" val="35583425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err="1" smtClean="0"/>
              <a:t>Introduction</a:t>
            </a: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xmlns="" val="3622815354"/>
              </p:ext>
            </p:extLst>
          </p:nvPr>
        </p:nvGraphicFramePr>
        <p:xfrm>
          <a:off x="467544" y="2636912"/>
          <a:ext cx="7776864" cy="2560320"/>
        </p:xfrm>
        <a:graphic>
          <a:graphicData uri="http://schemas.openxmlformats.org/drawingml/2006/table">
            <a:tbl>
              <a:tblPr firstRow="1" bandRow="1">
                <a:tableStyleId>{5C22544A-7EE6-4342-B048-85BDC9FD1C3A}</a:tableStyleId>
              </a:tblPr>
              <a:tblGrid>
                <a:gridCol w="2376264"/>
                <a:gridCol w="2160240"/>
                <a:gridCol w="324036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AUTONOMOUS AND IMPLANTABLE TOTAL ARTIFICIAL HEARTS – POTENTIAL OF NUMERICAL OPTIMIZATION IN THE DEVELOPMENT OF MEDICAL DRIVE SYSTEMS</a:t>
                      </a:r>
                      <a:endParaRPr lang="nl-B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MULTI-PHYSICS OPTIMIZATION OF AN ENERGY HARVESTER DEVICE FOR AUTOMOTIVE APPLICATION</a:t>
                      </a:r>
                      <a:endParaRPr lang="nl-BE" dirty="0" smtClean="0"/>
                    </a:p>
                    <a:p>
                      <a:endParaRPr lang="nl-B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TOPOLOGICAL OPTIMIZATION OF MAGNETIC SHIELDING BY MEANS OF MULTISTEP EVOLUTIONARY ALGORITHMS WITH ADDITIONAL SEARCH IN RESTRICTED DESIGN SPACE</a:t>
                      </a:r>
                      <a:endParaRPr lang="nl-BE" dirty="0" smtClean="0"/>
                    </a:p>
                    <a:p>
                      <a:endParaRPr lang="nl-BE" dirty="0" smtClean="0"/>
                    </a:p>
                    <a:p>
                      <a:endParaRPr lang="nl-BE" dirty="0"/>
                    </a:p>
                  </a:txBody>
                  <a:tcPr/>
                </a:tc>
              </a:tr>
            </a:tbl>
          </a:graphicData>
        </a:graphic>
      </p:graphicFrame>
      <p:sp>
        <p:nvSpPr>
          <p:cNvPr id="5" name="Titel 1"/>
          <p:cNvSpPr>
            <a:spLocks noGrp="1"/>
          </p:cNvSpPr>
          <p:nvPr>
            <p:ph type="title"/>
          </p:nvPr>
        </p:nvSpPr>
        <p:spPr/>
        <p:txBody>
          <a:bodyPr>
            <a:noAutofit/>
          </a:bodyPr>
          <a:lstStyle/>
          <a:p>
            <a:r>
              <a:rPr lang="nl-BE" sz="3200" b="1" dirty="0" smtClean="0">
                <a:solidFill>
                  <a:srgbClr val="0070C0"/>
                </a:solidFill>
              </a:rPr>
              <a:t>Applications in </a:t>
            </a:r>
            <a:r>
              <a:rPr lang="nl-BE" sz="3200" b="1" dirty="0" err="1" smtClean="0">
                <a:solidFill>
                  <a:srgbClr val="0070C0"/>
                </a:solidFill>
              </a:rPr>
              <a:t>electrical</a:t>
            </a:r>
            <a:r>
              <a:rPr lang="nl-BE" sz="3200" b="1" dirty="0" smtClean="0">
                <a:solidFill>
                  <a:srgbClr val="0070C0"/>
                </a:solidFill>
              </a:rPr>
              <a:t> machines &amp; </a:t>
            </a:r>
            <a:r>
              <a:rPr lang="nl-BE" sz="3200" b="1" dirty="0" err="1" smtClean="0">
                <a:solidFill>
                  <a:srgbClr val="0070C0"/>
                </a:solidFill>
              </a:rPr>
              <a:t>shielding</a:t>
            </a:r>
            <a:endParaRPr lang="nl-BE" sz="3200" b="1" dirty="0">
              <a:solidFill>
                <a:srgbClr val="0070C0"/>
              </a:solidFill>
            </a:endParaRPr>
          </a:p>
        </p:txBody>
      </p:sp>
    </p:spTree>
    <p:extLst>
      <p:ext uri="{BB962C8B-B14F-4D97-AF65-F5344CB8AC3E}">
        <p14:creationId xmlns:p14="http://schemas.microsoft.com/office/powerpoint/2010/main" xmlns="" val="24130968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0"/>
            <a:ext cx="8229600" cy="3484983"/>
          </a:xfrm>
        </p:spPr>
        <p:txBody>
          <a:bodyPr>
            <a:normAutofit fontScale="70000" lnSpcReduction="20000"/>
          </a:bodyPr>
          <a:lstStyle/>
          <a:p>
            <a:pPr marL="0" indent="0" algn="just">
              <a:buNone/>
            </a:pPr>
            <a:r>
              <a:rPr lang="en-US" b="1" dirty="0">
                <a:solidFill>
                  <a:srgbClr val="0070C0"/>
                </a:solidFill>
              </a:rPr>
              <a:t>AUTONOMOUS AND IMPLANTABLE TOTAL ARTIFICIAL HEARTS – POTENTIAL OF NUMERICAL OPTIMIZATION IN THE DEVELOPMENT OF MEDICAL DRIVE SYSTEMS</a:t>
            </a:r>
            <a:endParaRPr lang="nl-BE" dirty="0">
              <a:solidFill>
                <a:srgbClr val="0070C0"/>
              </a:solidFill>
            </a:endParaRPr>
          </a:p>
          <a:p>
            <a:pPr marL="0" indent="0">
              <a:buNone/>
            </a:pPr>
            <a:r>
              <a:rPr lang="en-US" dirty="0"/>
              <a:t> </a:t>
            </a:r>
            <a:endParaRPr lang="nl-BE" dirty="0"/>
          </a:p>
          <a:p>
            <a:pPr algn="just"/>
            <a:r>
              <a:rPr lang="en-US" b="1" dirty="0"/>
              <a:t>Method</a:t>
            </a:r>
            <a:r>
              <a:rPr lang="en-US" dirty="0"/>
              <a:t>: </a:t>
            </a:r>
            <a:r>
              <a:rPr lang="en-US" dirty="0">
                <a:solidFill>
                  <a:srgbClr val="FF0000"/>
                </a:solidFill>
              </a:rPr>
              <a:t>the drive of </a:t>
            </a:r>
            <a:r>
              <a:rPr lang="en-US" dirty="0" smtClean="0">
                <a:solidFill>
                  <a:srgbClr val="FF0000"/>
                </a:solidFill>
              </a:rPr>
              <a:t>a </a:t>
            </a:r>
            <a:r>
              <a:rPr lang="en-US" dirty="0">
                <a:solidFill>
                  <a:srgbClr val="FF0000"/>
                </a:solidFill>
              </a:rPr>
              <a:t>Totally Artificial </a:t>
            </a:r>
            <a:r>
              <a:rPr lang="en-US" dirty="0" smtClean="0">
                <a:solidFill>
                  <a:srgbClr val="FF0000"/>
                </a:solidFill>
              </a:rPr>
              <a:t>Heart </a:t>
            </a:r>
            <a:r>
              <a:rPr lang="en-US" dirty="0">
                <a:solidFill>
                  <a:srgbClr val="FF0000"/>
                </a:solidFill>
              </a:rPr>
              <a:t>(TAH) is optimized </a:t>
            </a:r>
            <a:r>
              <a:rPr lang="en-US" dirty="0"/>
              <a:t>in such a way, that </a:t>
            </a:r>
            <a:r>
              <a:rPr lang="en-US" dirty="0">
                <a:solidFill>
                  <a:srgbClr val="FF0000"/>
                </a:solidFill>
              </a:rPr>
              <a:t>the required force is provided</a:t>
            </a:r>
            <a:r>
              <a:rPr lang="en-US" dirty="0"/>
              <a:t>, while </a:t>
            </a:r>
            <a:r>
              <a:rPr lang="en-US" dirty="0">
                <a:solidFill>
                  <a:srgbClr val="FF0000"/>
                </a:solidFill>
              </a:rPr>
              <a:t>the resulting losses are in the prescribed range </a:t>
            </a:r>
            <a:r>
              <a:rPr lang="en-US" dirty="0"/>
              <a:t>and </a:t>
            </a:r>
            <a:r>
              <a:rPr lang="en-US" dirty="0">
                <a:solidFill>
                  <a:srgbClr val="FF0000"/>
                </a:solidFill>
              </a:rPr>
              <a:t>the weight is as low as possible</a:t>
            </a:r>
            <a:r>
              <a:rPr lang="en-US" dirty="0"/>
              <a:t>. Finite Element Analysis (FEA) is applied to determine the magnetic flux density in the drive. The optimization is achieved by applying a parameter variation.</a:t>
            </a:r>
            <a:endParaRPr lang="nl-BE" dirty="0"/>
          </a:p>
          <a:p>
            <a:r>
              <a:rPr lang="en-US" b="1" dirty="0"/>
              <a:t>Application</a:t>
            </a:r>
            <a:r>
              <a:rPr lang="en-US" dirty="0"/>
              <a:t>: </a:t>
            </a:r>
            <a:r>
              <a:rPr lang="en-US" dirty="0">
                <a:solidFill>
                  <a:srgbClr val="FF0000"/>
                </a:solidFill>
              </a:rPr>
              <a:t>implantable artificial heart</a:t>
            </a:r>
            <a:r>
              <a:rPr lang="en-US" dirty="0"/>
              <a:t>.</a:t>
            </a:r>
            <a:endParaRPr lang="nl-BE" dirty="0"/>
          </a:p>
          <a:p>
            <a:endParaRPr lang="nl-BE" dirty="0"/>
          </a:p>
        </p:txBody>
      </p:sp>
      <p:sp>
        <p:nvSpPr>
          <p:cNvPr id="4" name="Titel 1"/>
          <p:cNvSpPr>
            <a:spLocks noGrp="1"/>
          </p:cNvSpPr>
          <p:nvPr>
            <p:ph type="title"/>
          </p:nvPr>
        </p:nvSpPr>
        <p:spPr/>
        <p:txBody>
          <a:bodyPr>
            <a:noAutofit/>
          </a:bodyPr>
          <a:lstStyle/>
          <a:p>
            <a:r>
              <a:rPr lang="nl-BE" sz="3200" dirty="0" smtClean="0"/>
              <a:t>Applications in </a:t>
            </a:r>
            <a:r>
              <a:rPr lang="nl-BE" sz="3200" dirty="0" err="1" smtClean="0"/>
              <a:t>electrical</a:t>
            </a:r>
            <a:r>
              <a:rPr lang="nl-BE" sz="3200" dirty="0" smtClean="0"/>
              <a:t> machines &amp; </a:t>
            </a:r>
            <a:r>
              <a:rPr lang="nl-BE" sz="3200" dirty="0" err="1" smtClean="0"/>
              <a:t>shielding</a:t>
            </a:r>
            <a:endParaRPr lang="nl-BE"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7944" y="5013176"/>
            <a:ext cx="2581275" cy="179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7286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Multi-Level </a:t>
            </a:r>
            <a:r>
              <a:rPr lang="nl-BE" dirty="0" err="1" smtClean="0"/>
              <a:t>Optimization</a:t>
            </a:r>
            <a:r>
              <a:rPr lang="nl-BE" dirty="0" smtClean="0"/>
              <a:t> Methods </a:t>
            </a:r>
            <a:endParaRPr lang="nl-BE" dirty="0"/>
          </a:p>
        </p:txBody>
      </p:sp>
      <p:sp>
        <p:nvSpPr>
          <p:cNvPr id="3" name="Tijdelijke aanduiding voor inhoud 2"/>
          <p:cNvSpPr>
            <a:spLocks noGrp="1"/>
          </p:cNvSpPr>
          <p:nvPr>
            <p:ph idx="1"/>
          </p:nvPr>
        </p:nvSpPr>
        <p:spPr/>
        <p:txBody>
          <a:bodyPr>
            <a:normAutofit fontScale="62500" lnSpcReduction="20000"/>
          </a:bodyPr>
          <a:lstStyle/>
          <a:p>
            <a:pPr marL="0" indent="0">
              <a:buNone/>
            </a:pPr>
            <a:r>
              <a:rPr lang="en-US" b="1" dirty="0">
                <a:solidFill>
                  <a:srgbClr val="0070C0"/>
                </a:solidFill>
              </a:rPr>
              <a:t>ANTENNA DESIGN USING VARIABLE-FIDELITY ELECTROMAGNETIC SIMULATIONS</a:t>
            </a:r>
            <a:endParaRPr lang="nl-BE" dirty="0">
              <a:solidFill>
                <a:srgbClr val="0070C0"/>
              </a:solidFill>
            </a:endParaRPr>
          </a:p>
          <a:p>
            <a:pPr marL="0" indent="0">
              <a:buNone/>
            </a:pPr>
            <a:r>
              <a:rPr lang="en-US" b="1" dirty="0"/>
              <a:t> </a:t>
            </a:r>
            <a:endParaRPr lang="nl-BE" dirty="0"/>
          </a:p>
          <a:p>
            <a:r>
              <a:rPr lang="en-US" b="1" dirty="0"/>
              <a:t>Method</a:t>
            </a:r>
            <a:r>
              <a:rPr lang="en-US" dirty="0"/>
              <a:t>: Shape-Preserving Response Prediction (SPRP).</a:t>
            </a:r>
            <a:endParaRPr lang="nl-BE" dirty="0"/>
          </a:p>
          <a:p>
            <a:r>
              <a:rPr lang="en-US" dirty="0">
                <a:solidFill>
                  <a:srgbClr val="FF0000"/>
                </a:solidFill>
              </a:rPr>
              <a:t>The surrogate </a:t>
            </a:r>
            <a:r>
              <a:rPr lang="en-US" b="1" i="1" dirty="0" err="1">
                <a:solidFill>
                  <a:srgbClr val="FF0000"/>
                </a:solidFill>
              </a:rPr>
              <a:t>R</a:t>
            </a:r>
            <a:r>
              <a:rPr lang="en-US" i="1" baseline="-25000" dirty="0" err="1">
                <a:solidFill>
                  <a:srgbClr val="FF0000"/>
                </a:solidFill>
              </a:rPr>
              <a:t>s</a:t>
            </a:r>
            <a:r>
              <a:rPr lang="en-US" dirty="0">
                <a:solidFill>
                  <a:srgbClr val="FF0000"/>
                </a:solidFill>
              </a:rPr>
              <a:t> at the current iteration is obtained by aligning low-fidelity model </a:t>
            </a:r>
            <a:r>
              <a:rPr lang="en-US" b="1" i="1" dirty="0" err="1">
                <a:solidFill>
                  <a:srgbClr val="FF0000"/>
                </a:solidFill>
              </a:rPr>
              <a:t>R</a:t>
            </a:r>
            <a:r>
              <a:rPr lang="en-US" i="1" baseline="-25000" dirty="0" err="1">
                <a:solidFill>
                  <a:srgbClr val="FF0000"/>
                </a:solidFill>
              </a:rPr>
              <a:t>c</a:t>
            </a:r>
            <a:r>
              <a:rPr lang="en-US" i="1" dirty="0">
                <a:solidFill>
                  <a:srgbClr val="FF0000"/>
                </a:solidFill>
              </a:rPr>
              <a:t> </a:t>
            </a:r>
            <a:r>
              <a:rPr lang="en-US" dirty="0">
                <a:solidFill>
                  <a:srgbClr val="FF0000"/>
                </a:solidFill>
              </a:rPr>
              <a:t>with high-fidelity model </a:t>
            </a:r>
            <a:r>
              <a:rPr lang="en-US" b="1" i="1" dirty="0" err="1">
                <a:solidFill>
                  <a:srgbClr val="FF0000"/>
                </a:solidFill>
              </a:rPr>
              <a:t>R</a:t>
            </a:r>
            <a:r>
              <a:rPr lang="en-US" i="1" baseline="-25000" dirty="0" err="1">
                <a:solidFill>
                  <a:srgbClr val="FF0000"/>
                </a:solidFill>
              </a:rPr>
              <a:t>f</a:t>
            </a:r>
            <a:r>
              <a:rPr lang="en-US" i="1" dirty="0">
                <a:solidFill>
                  <a:srgbClr val="FF0000"/>
                </a:solidFill>
              </a:rPr>
              <a:t> </a:t>
            </a:r>
            <a:r>
              <a:rPr lang="en-US" dirty="0">
                <a:solidFill>
                  <a:srgbClr val="FF0000"/>
                </a:solidFill>
              </a:rPr>
              <a:t> using </a:t>
            </a:r>
            <a:r>
              <a:rPr lang="en-US" b="1" i="1" dirty="0" err="1">
                <a:solidFill>
                  <a:srgbClr val="FF0000"/>
                </a:solidFill>
              </a:rPr>
              <a:t>R</a:t>
            </a:r>
            <a:r>
              <a:rPr lang="en-US" i="1" baseline="-25000" dirty="0" err="1">
                <a:solidFill>
                  <a:srgbClr val="FF0000"/>
                </a:solidFill>
              </a:rPr>
              <a:t>f</a:t>
            </a:r>
            <a:r>
              <a:rPr lang="en-US" i="1" dirty="0">
                <a:solidFill>
                  <a:srgbClr val="FF0000"/>
                </a:solidFill>
              </a:rPr>
              <a:t> </a:t>
            </a:r>
            <a:r>
              <a:rPr lang="en-US" dirty="0">
                <a:solidFill>
                  <a:srgbClr val="FF0000"/>
                </a:solidFill>
              </a:rPr>
              <a:t>data accumulated in previous iterations. The choice of low-fidelity model is a key issue for the success of the surrogate-base optimization algorithm</a:t>
            </a:r>
            <a:r>
              <a:rPr lang="en-US" dirty="0" smtClean="0">
                <a:solidFill>
                  <a:srgbClr val="FF0000"/>
                </a:solidFill>
              </a:rPr>
              <a:t>. </a:t>
            </a:r>
          </a:p>
          <a:p>
            <a:r>
              <a:rPr lang="en-US" dirty="0" smtClean="0"/>
              <a:t>Direct problem solution is based on either full-wave equations or Helmholtz equations.</a:t>
            </a:r>
          </a:p>
          <a:p>
            <a:r>
              <a:rPr lang="it-IT" dirty="0" smtClean="0"/>
              <a:t>Coarse model: coarse mesh, fine model: fine mesh</a:t>
            </a:r>
          </a:p>
          <a:p>
            <a:r>
              <a:rPr lang="it-IT" b="1" dirty="0" smtClean="0"/>
              <a:t>Application</a:t>
            </a:r>
            <a:r>
              <a:rPr lang="it-IT" dirty="0"/>
              <a:t>: </a:t>
            </a:r>
            <a:r>
              <a:rPr lang="it-IT" dirty="0">
                <a:solidFill>
                  <a:srgbClr val="FF0000"/>
                </a:solidFill>
              </a:rPr>
              <a:t>coax-fed microstrip antenna</a:t>
            </a:r>
            <a:r>
              <a:rPr lang="it-IT" dirty="0" smtClean="0"/>
              <a:t>.</a:t>
            </a:r>
          </a:p>
          <a:p>
            <a:r>
              <a:rPr lang="it-IT" dirty="0" smtClean="0"/>
              <a:t>Adaptively adjusted design specifications</a:t>
            </a:r>
          </a:p>
          <a:p>
            <a:r>
              <a:rPr lang="it-IT" dirty="0" smtClean="0"/>
              <a:t>Commercial FEM software usually contains conventional optimization tools, </a:t>
            </a:r>
            <a:r>
              <a:rPr lang="it-IT" dirty="0" err="1" smtClean="0"/>
              <a:t>but</a:t>
            </a:r>
            <a:r>
              <a:rPr lang="it-IT" dirty="0" smtClean="0"/>
              <a:t> </a:t>
            </a:r>
            <a:r>
              <a:rPr lang="it-IT" dirty="0" err="1" smtClean="0"/>
              <a:t>does</a:t>
            </a:r>
            <a:r>
              <a:rPr lang="it-IT" dirty="0" smtClean="0"/>
              <a:t> </a:t>
            </a:r>
            <a:r>
              <a:rPr lang="it-IT" dirty="0" err="1" smtClean="0"/>
              <a:t>not</a:t>
            </a:r>
            <a:r>
              <a:rPr lang="it-IT" dirty="0" smtClean="0"/>
              <a:t> incorporate multilevel techniques</a:t>
            </a:r>
            <a:endParaRPr lang="nl-BE" dirty="0"/>
          </a:p>
          <a:p>
            <a:endParaRPr lang="nl-BE" dirty="0"/>
          </a:p>
        </p:txBody>
      </p:sp>
    </p:spTree>
    <p:extLst>
      <p:ext uri="{BB962C8B-B14F-4D97-AF65-F5344CB8AC3E}">
        <p14:creationId xmlns:p14="http://schemas.microsoft.com/office/powerpoint/2010/main" xmlns="" val="3388584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0"/>
            <a:ext cx="5698976" cy="4525963"/>
          </a:xfrm>
        </p:spPr>
        <p:txBody>
          <a:bodyPr>
            <a:normAutofit fontScale="70000" lnSpcReduction="20000"/>
          </a:bodyPr>
          <a:lstStyle/>
          <a:p>
            <a:pPr marL="0" indent="0" algn="just">
              <a:buNone/>
            </a:pPr>
            <a:r>
              <a:rPr lang="en-US" b="1" dirty="0">
                <a:solidFill>
                  <a:srgbClr val="0070C0"/>
                </a:solidFill>
              </a:rPr>
              <a:t>MULTI-PHYSICS OPTIMIZATION OF AN ENERGY HARVESTER DEVICE FOR AUTOMOTIVE APPLICATION</a:t>
            </a:r>
            <a:endParaRPr lang="nl-BE" dirty="0">
              <a:solidFill>
                <a:srgbClr val="0070C0"/>
              </a:solidFill>
            </a:endParaRPr>
          </a:p>
          <a:p>
            <a:pPr marL="0" indent="0">
              <a:buNone/>
            </a:pPr>
            <a:r>
              <a:rPr lang="en-US" dirty="0"/>
              <a:t> </a:t>
            </a:r>
            <a:endParaRPr lang="nl-BE" dirty="0"/>
          </a:p>
          <a:p>
            <a:pPr algn="just"/>
            <a:r>
              <a:rPr lang="en-US" b="1" dirty="0"/>
              <a:t>Method</a:t>
            </a:r>
            <a:r>
              <a:rPr lang="en-US" dirty="0"/>
              <a:t>: </a:t>
            </a:r>
            <a:r>
              <a:rPr lang="en-US" dirty="0">
                <a:solidFill>
                  <a:srgbClr val="FF0000"/>
                </a:solidFill>
              </a:rPr>
              <a:t>Pattern Search algorithm with multi-start strategy</a:t>
            </a:r>
            <a:endParaRPr lang="nl-BE" dirty="0">
              <a:solidFill>
                <a:srgbClr val="FF0000"/>
              </a:solidFill>
            </a:endParaRPr>
          </a:p>
          <a:p>
            <a:pPr algn="just"/>
            <a:r>
              <a:rPr lang="en-US" dirty="0"/>
              <a:t>The optimal </a:t>
            </a:r>
            <a:r>
              <a:rPr lang="en-US" dirty="0" smtClean="0"/>
              <a:t>shape </a:t>
            </a:r>
            <a:r>
              <a:rPr lang="en-US" dirty="0"/>
              <a:t>design of an energy harvesting device is developed. The objective function, to be maximized, is the continuous power extracted from the harvester and transferred to an adapted load, mainly at low vehicle velocity values.</a:t>
            </a:r>
            <a:endParaRPr lang="nl-BE" dirty="0"/>
          </a:p>
          <a:p>
            <a:pPr algn="just"/>
            <a:r>
              <a:rPr lang="en-US" b="1" dirty="0"/>
              <a:t>Application</a:t>
            </a:r>
            <a:r>
              <a:rPr lang="en-US" dirty="0"/>
              <a:t>: </a:t>
            </a:r>
            <a:r>
              <a:rPr lang="en-US" dirty="0">
                <a:solidFill>
                  <a:srgbClr val="FF0000"/>
                </a:solidFill>
              </a:rPr>
              <a:t>energy harvester for </a:t>
            </a:r>
            <a:r>
              <a:rPr lang="en-US" dirty="0" smtClean="0">
                <a:solidFill>
                  <a:srgbClr val="FF0000"/>
                </a:solidFill>
              </a:rPr>
              <a:t>automotive, placed in the </a:t>
            </a:r>
            <a:r>
              <a:rPr lang="en-US" dirty="0" err="1" smtClean="0">
                <a:solidFill>
                  <a:srgbClr val="FF0000"/>
                </a:solidFill>
              </a:rPr>
              <a:t>tyres</a:t>
            </a:r>
            <a:r>
              <a:rPr lang="en-US" dirty="0" smtClean="0">
                <a:solidFill>
                  <a:srgbClr val="FF0000"/>
                </a:solidFill>
              </a:rPr>
              <a:t> of the vehicle.</a:t>
            </a:r>
            <a:endParaRPr lang="nl-BE" dirty="0">
              <a:solidFill>
                <a:srgbClr val="FF0000"/>
              </a:solidFill>
            </a:endParaRPr>
          </a:p>
          <a:p>
            <a:endParaRPr lang="nl-BE" dirty="0"/>
          </a:p>
        </p:txBody>
      </p:sp>
      <p:sp>
        <p:nvSpPr>
          <p:cNvPr id="6" name="Titel 1"/>
          <p:cNvSpPr>
            <a:spLocks noGrp="1"/>
          </p:cNvSpPr>
          <p:nvPr>
            <p:ph type="title"/>
          </p:nvPr>
        </p:nvSpPr>
        <p:spPr/>
        <p:txBody>
          <a:bodyPr>
            <a:noAutofit/>
          </a:bodyPr>
          <a:lstStyle/>
          <a:p>
            <a:r>
              <a:rPr lang="nl-BE" sz="3200" dirty="0" smtClean="0"/>
              <a:t>Applications in </a:t>
            </a:r>
            <a:r>
              <a:rPr lang="nl-BE" sz="3200" dirty="0" err="1" smtClean="0"/>
              <a:t>electrical</a:t>
            </a:r>
            <a:r>
              <a:rPr lang="nl-BE" sz="3200" dirty="0" smtClean="0"/>
              <a:t> machines &amp; </a:t>
            </a:r>
            <a:r>
              <a:rPr lang="nl-BE" sz="3200" dirty="0" err="1" smtClean="0"/>
              <a:t>shielding</a:t>
            </a:r>
            <a:endParaRPr lang="nl-BE" sz="32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68888" y="2060848"/>
            <a:ext cx="2895600" cy="318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72862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3200" dirty="0" smtClean="0"/>
              <a:t>Applications in </a:t>
            </a:r>
            <a:r>
              <a:rPr lang="nl-BE" sz="3200" dirty="0" err="1" smtClean="0"/>
              <a:t>electrical</a:t>
            </a:r>
            <a:r>
              <a:rPr lang="nl-BE" sz="3200" dirty="0" smtClean="0"/>
              <a:t> machines &amp; </a:t>
            </a:r>
            <a:r>
              <a:rPr lang="nl-BE" sz="3200" dirty="0" err="1" smtClean="0"/>
              <a:t>shielding</a:t>
            </a:r>
            <a:endParaRPr lang="nl-BE" sz="3200" dirty="0"/>
          </a:p>
        </p:txBody>
      </p:sp>
      <p:sp>
        <p:nvSpPr>
          <p:cNvPr id="3" name="Tijdelijke aanduiding voor inhoud 2"/>
          <p:cNvSpPr>
            <a:spLocks noGrp="1"/>
          </p:cNvSpPr>
          <p:nvPr>
            <p:ph idx="1"/>
          </p:nvPr>
        </p:nvSpPr>
        <p:spPr>
          <a:xfrm>
            <a:off x="457200" y="1600201"/>
            <a:ext cx="8229600" cy="2764904"/>
          </a:xfrm>
        </p:spPr>
        <p:txBody>
          <a:bodyPr>
            <a:normAutofit fontScale="55000" lnSpcReduction="20000"/>
          </a:bodyPr>
          <a:lstStyle/>
          <a:p>
            <a:pPr marL="0" indent="0" algn="just">
              <a:buNone/>
            </a:pPr>
            <a:r>
              <a:rPr lang="en-US" b="1" dirty="0" smtClean="0">
                <a:solidFill>
                  <a:srgbClr val="0070C0"/>
                </a:solidFill>
              </a:rPr>
              <a:t>TOPOLOGICAL </a:t>
            </a:r>
            <a:r>
              <a:rPr lang="en-US" b="1" dirty="0">
                <a:solidFill>
                  <a:srgbClr val="0070C0"/>
                </a:solidFill>
              </a:rPr>
              <a:t>OPTIMIZATION OF MAGNETIC SHIELDING BY MEANS OF MULTISTEP EVOLUTIONARY ALGORITHMS WITH ADDITIONAL SEARCH IN RESTRICTED DESIGN SPACE</a:t>
            </a:r>
            <a:endParaRPr lang="nl-BE" dirty="0">
              <a:solidFill>
                <a:srgbClr val="0070C0"/>
              </a:solidFill>
            </a:endParaRPr>
          </a:p>
          <a:p>
            <a:pPr marL="0" indent="0">
              <a:buNone/>
            </a:pPr>
            <a:r>
              <a:rPr lang="en-US" b="1" dirty="0"/>
              <a:t> </a:t>
            </a:r>
            <a:endParaRPr lang="nl-BE" dirty="0"/>
          </a:p>
          <a:p>
            <a:pPr algn="just"/>
            <a:r>
              <a:rPr lang="en-US" b="1" dirty="0"/>
              <a:t>Method</a:t>
            </a:r>
            <a:r>
              <a:rPr lang="en-US" dirty="0"/>
              <a:t>: </a:t>
            </a:r>
            <a:r>
              <a:rPr lang="en-US" dirty="0">
                <a:solidFill>
                  <a:srgbClr val="FF0000"/>
                </a:solidFill>
              </a:rPr>
              <a:t>topological optimization using the discrete 0-1 information of a magnetic material in finite elements is </a:t>
            </a:r>
            <a:r>
              <a:rPr lang="en-US" dirty="0" smtClean="0">
                <a:solidFill>
                  <a:srgbClr val="FF0000"/>
                </a:solidFill>
              </a:rPr>
              <a:t>a method used </a:t>
            </a:r>
            <a:r>
              <a:rPr lang="en-US" dirty="0">
                <a:solidFill>
                  <a:srgbClr val="FF0000"/>
                </a:solidFill>
              </a:rPr>
              <a:t>for the conceptual design of electrical machines. </a:t>
            </a:r>
            <a:r>
              <a:rPr lang="en-US" dirty="0"/>
              <a:t>A topological optimization method, based on a multistep genetic algorithm with additional search in restricted design space, was developed.</a:t>
            </a:r>
            <a:endParaRPr lang="nl-BE" dirty="0"/>
          </a:p>
          <a:p>
            <a:pPr algn="just"/>
            <a:r>
              <a:rPr lang="en-US" b="1" dirty="0"/>
              <a:t>Application</a:t>
            </a:r>
            <a:r>
              <a:rPr lang="en-US" dirty="0"/>
              <a:t>: effective </a:t>
            </a:r>
            <a:r>
              <a:rPr lang="en-US" dirty="0">
                <a:solidFill>
                  <a:srgbClr val="FF0000"/>
                </a:solidFill>
              </a:rPr>
              <a:t>multi-layered magnetic shielding </a:t>
            </a:r>
            <a:r>
              <a:rPr lang="en-US" dirty="0"/>
              <a:t>that reduces the magnetic flux density in the target region.</a:t>
            </a:r>
            <a:endParaRPr lang="nl-BE" dirty="0"/>
          </a:p>
          <a:p>
            <a:endParaRPr lang="nl-BE"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6140" y="4297889"/>
            <a:ext cx="2657475" cy="2562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14455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err="1" smtClean="0"/>
              <a:t>Introduction</a:t>
            </a: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xmlns="" val="2857207997"/>
              </p:ext>
            </p:extLst>
          </p:nvPr>
        </p:nvGraphicFramePr>
        <p:xfrm>
          <a:off x="467544" y="2636912"/>
          <a:ext cx="8424936" cy="2560320"/>
        </p:xfrm>
        <a:graphic>
          <a:graphicData uri="http://schemas.openxmlformats.org/drawingml/2006/table">
            <a:tbl>
              <a:tblPr firstRow="1" bandRow="1">
                <a:tableStyleId>{5C22544A-7EE6-4342-B048-85BDC9FD1C3A}</a:tableStyleId>
              </a:tblPr>
              <a:tblGrid>
                <a:gridCol w="2016224"/>
                <a:gridCol w="2016224"/>
                <a:gridCol w="1800200"/>
                <a:gridCol w="2592288"/>
              </a:tblGrid>
              <a:tr h="370840">
                <a:tc>
                  <a:txBody>
                    <a:bodyPr/>
                    <a:lstStyle/>
                    <a:p>
                      <a:pPr marL="0" indent="0">
                        <a:buNone/>
                      </a:pPr>
                      <a:r>
                        <a:rPr lang="en-US" b="1" dirty="0" smtClean="0"/>
                        <a:t>MAGNETO-PNEUMOGRAPHY – REAL-WORLD PHANTOM INVERSION</a:t>
                      </a:r>
                      <a:endParaRPr lang="nl-BE" dirty="0" smtClean="0"/>
                    </a:p>
                    <a:p>
                      <a:endParaRPr lang="nl-BE" dirty="0"/>
                    </a:p>
                  </a:txBody>
                  <a:tcPr/>
                </a:tc>
                <a:tc>
                  <a:txBody>
                    <a:bodyPr/>
                    <a:lstStyle/>
                    <a:p>
                      <a:pPr marL="0" indent="0">
                        <a:buNone/>
                      </a:pPr>
                      <a:r>
                        <a:rPr lang="en-US" b="1" dirty="0" smtClean="0"/>
                        <a:t>A STRATEGY FOR AC-SUSCEPTIBILITY TOMOGRAPHY OF MAGNETIC NANOPARTICLES IN BIOLOGICAL TISSUE</a:t>
                      </a:r>
                      <a:endParaRPr lang="nl-BE" dirty="0" smtClean="0"/>
                    </a:p>
                    <a:p>
                      <a:pPr marL="0" indent="0">
                        <a:buNone/>
                      </a:pPr>
                      <a:r>
                        <a:rPr lang="en-US" dirty="0" smtClean="0"/>
                        <a:t> </a:t>
                      </a:r>
                      <a:endParaRPr lang="nl-BE" dirty="0" smtClean="0"/>
                    </a:p>
                    <a:p>
                      <a:endParaRPr lang="nl-BE" dirty="0"/>
                    </a:p>
                  </a:txBody>
                  <a:tcPr/>
                </a:tc>
                <a:tc>
                  <a:txBody>
                    <a:bodyPr/>
                    <a:lstStyle/>
                    <a:p>
                      <a:pPr marL="0" indent="0">
                        <a:buNone/>
                      </a:pPr>
                      <a:r>
                        <a:rPr lang="en-US" b="1" dirty="0" smtClean="0"/>
                        <a:t>ON EFFECT OF SKULL CONDUCTIVITY ON LINEAR INVERSE PROBLEM OF ELECTROENCE-PHALOGRAPHY</a:t>
                      </a:r>
                      <a:endParaRPr lang="nl-BE" dirty="0"/>
                    </a:p>
                  </a:txBody>
                  <a:tcPr/>
                </a:tc>
                <a:tc>
                  <a:txBody>
                    <a:bodyPr/>
                    <a:lstStyle/>
                    <a:p>
                      <a:pPr marL="0" indent="0">
                        <a:buNone/>
                      </a:pPr>
                      <a:r>
                        <a:rPr lang="en-US" b="1" dirty="0" smtClean="0"/>
                        <a:t>NUMERICAL STUDY ON IC-MREIT WITH MULTIPLE GRADIENT ECHO SEQUENCES FOR THE CONDUCTIVITY ESTIMATION OF BRAIN TISSUES</a:t>
                      </a:r>
                      <a:endParaRPr lang="nl-BE" dirty="0" smtClean="0"/>
                    </a:p>
                    <a:p>
                      <a:pPr marL="0" indent="0">
                        <a:buNone/>
                      </a:pPr>
                      <a:r>
                        <a:rPr lang="en-US" dirty="0" smtClean="0"/>
                        <a:t> </a:t>
                      </a:r>
                      <a:endParaRPr lang="nl-BE" dirty="0" smtClean="0"/>
                    </a:p>
                    <a:p>
                      <a:endParaRPr lang="nl-BE" dirty="0"/>
                    </a:p>
                  </a:txBody>
                  <a:tcPr/>
                </a:tc>
              </a:tr>
            </a:tbl>
          </a:graphicData>
        </a:graphic>
      </p:graphicFrame>
      <p:sp>
        <p:nvSpPr>
          <p:cNvPr id="5" name="Titel 1"/>
          <p:cNvSpPr>
            <a:spLocks noGrp="1"/>
          </p:cNvSpPr>
          <p:nvPr>
            <p:ph type="title"/>
          </p:nvPr>
        </p:nvSpPr>
        <p:spPr/>
        <p:txBody>
          <a:bodyPr>
            <a:noAutofit/>
          </a:bodyPr>
          <a:lstStyle/>
          <a:p>
            <a:r>
              <a:rPr lang="nl-BE" b="1" dirty="0" err="1" smtClean="0">
                <a:solidFill>
                  <a:srgbClr val="0070C0"/>
                </a:solidFill>
              </a:rPr>
              <a:t>Biomedical</a:t>
            </a:r>
            <a:r>
              <a:rPr lang="nl-BE" b="1" dirty="0" smtClean="0">
                <a:solidFill>
                  <a:srgbClr val="0070C0"/>
                </a:solidFill>
              </a:rPr>
              <a:t> </a:t>
            </a:r>
            <a:r>
              <a:rPr lang="nl-BE" b="1" dirty="0" err="1" smtClean="0">
                <a:solidFill>
                  <a:srgbClr val="0070C0"/>
                </a:solidFill>
              </a:rPr>
              <a:t>applications</a:t>
            </a:r>
            <a:endParaRPr lang="nl-BE" b="1" dirty="0">
              <a:solidFill>
                <a:srgbClr val="0070C0"/>
              </a:solidFill>
            </a:endParaRPr>
          </a:p>
        </p:txBody>
      </p:sp>
    </p:spTree>
    <p:extLst>
      <p:ext uri="{BB962C8B-B14F-4D97-AF65-F5344CB8AC3E}">
        <p14:creationId xmlns:p14="http://schemas.microsoft.com/office/powerpoint/2010/main" xmlns="" val="28769812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Biomedical</a:t>
            </a:r>
            <a:r>
              <a:rPr lang="nl-BE" dirty="0" smtClean="0"/>
              <a:t> </a:t>
            </a:r>
            <a:r>
              <a:rPr lang="nl-BE" dirty="0" err="1" smtClean="0"/>
              <a:t>applications</a:t>
            </a:r>
            <a:endParaRPr lang="nl-BE" dirty="0"/>
          </a:p>
        </p:txBody>
      </p:sp>
      <p:sp>
        <p:nvSpPr>
          <p:cNvPr id="3" name="Tijdelijke aanduiding voor inhoud 2"/>
          <p:cNvSpPr>
            <a:spLocks noGrp="1"/>
          </p:cNvSpPr>
          <p:nvPr>
            <p:ph idx="1"/>
          </p:nvPr>
        </p:nvSpPr>
        <p:spPr/>
        <p:txBody>
          <a:bodyPr>
            <a:normAutofit fontScale="77500" lnSpcReduction="20000"/>
          </a:bodyPr>
          <a:lstStyle/>
          <a:p>
            <a:pPr marL="0" indent="0" algn="just">
              <a:buNone/>
            </a:pPr>
            <a:r>
              <a:rPr lang="en-US" b="1" dirty="0">
                <a:solidFill>
                  <a:srgbClr val="0070C0"/>
                </a:solidFill>
              </a:rPr>
              <a:t>MAGNETOPNEUMOGRAPHY – REAL-WORLD PHANTOM INVERSION</a:t>
            </a:r>
            <a:endParaRPr lang="nl-BE" dirty="0">
              <a:solidFill>
                <a:srgbClr val="0070C0"/>
              </a:solidFill>
            </a:endParaRPr>
          </a:p>
          <a:p>
            <a:pPr marL="0" indent="0">
              <a:buNone/>
            </a:pPr>
            <a:r>
              <a:rPr lang="en-US" dirty="0"/>
              <a:t> </a:t>
            </a:r>
            <a:endParaRPr lang="nl-BE" dirty="0"/>
          </a:p>
          <a:p>
            <a:pPr algn="just"/>
            <a:r>
              <a:rPr lang="en-US" b="1" dirty="0"/>
              <a:t>Method</a:t>
            </a:r>
            <a:r>
              <a:rPr lang="en-US" dirty="0"/>
              <a:t>: </a:t>
            </a:r>
            <a:r>
              <a:rPr lang="en-US" dirty="0" err="1">
                <a:solidFill>
                  <a:srgbClr val="FF0000"/>
                </a:solidFill>
              </a:rPr>
              <a:t>magnetopneumography</a:t>
            </a:r>
            <a:r>
              <a:rPr lang="en-US" dirty="0">
                <a:solidFill>
                  <a:srgbClr val="FF0000"/>
                </a:solidFill>
              </a:rPr>
              <a:t> needs the inversion of a weak magnetic field</a:t>
            </a:r>
            <a:r>
              <a:rPr lang="en-US" dirty="0"/>
              <a:t>, measured by means of fluxgate sensors, in order to estimate amount and spatial distribution of ferromagnetic dusts deposited in the lungs of workers in a metal industry. The experimental setup </a:t>
            </a:r>
            <a:r>
              <a:rPr lang="en-US" dirty="0">
                <a:solidFill>
                  <a:srgbClr val="FF0000"/>
                </a:solidFill>
              </a:rPr>
              <a:t>is able to detect </a:t>
            </a:r>
            <a:r>
              <a:rPr lang="en-US" dirty="0" err="1">
                <a:solidFill>
                  <a:srgbClr val="FF0000"/>
                </a:solidFill>
              </a:rPr>
              <a:t>remanent</a:t>
            </a:r>
            <a:r>
              <a:rPr lang="en-US" dirty="0">
                <a:solidFill>
                  <a:srgbClr val="FF0000"/>
                </a:solidFill>
              </a:rPr>
              <a:t> fields of small amounts (&lt;8 mg) of magnetite dust.</a:t>
            </a:r>
            <a:endParaRPr lang="nl-BE" dirty="0">
              <a:solidFill>
                <a:srgbClr val="FF0000"/>
              </a:solidFill>
            </a:endParaRPr>
          </a:p>
          <a:p>
            <a:pPr algn="just"/>
            <a:r>
              <a:rPr lang="en-US" b="1" dirty="0"/>
              <a:t>Application</a:t>
            </a:r>
            <a:r>
              <a:rPr lang="en-US" dirty="0"/>
              <a:t>: the </a:t>
            </a:r>
            <a:r>
              <a:rPr lang="en-US" dirty="0">
                <a:solidFill>
                  <a:srgbClr val="FF0000"/>
                </a:solidFill>
              </a:rPr>
              <a:t>identification of dust distribution in a simplified phantom</a:t>
            </a:r>
            <a:r>
              <a:rPr lang="en-US" dirty="0"/>
              <a:t>, based on calibration inverse matrix calculated by means of SVD, is presented.</a:t>
            </a:r>
            <a:endParaRPr lang="nl-BE" dirty="0"/>
          </a:p>
          <a:p>
            <a:endParaRPr lang="nl-BE" dirty="0"/>
          </a:p>
        </p:txBody>
      </p:sp>
    </p:spTree>
    <p:extLst>
      <p:ext uri="{BB962C8B-B14F-4D97-AF65-F5344CB8AC3E}">
        <p14:creationId xmlns:p14="http://schemas.microsoft.com/office/powerpoint/2010/main" xmlns="" val="27474652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Biomedical</a:t>
            </a:r>
            <a:r>
              <a:rPr lang="nl-BE" dirty="0" smtClean="0"/>
              <a:t> </a:t>
            </a:r>
            <a:r>
              <a:rPr lang="nl-BE" dirty="0" err="1" smtClean="0"/>
              <a:t>applications</a:t>
            </a:r>
            <a:endParaRPr lang="nl-BE" dirty="0"/>
          </a:p>
        </p:txBody>
      </p:sp>
      <p:sp>
        <p:nvSpPr>
          <p:cNvPr id="3" name="Tijdelijke aanduiding voor inhoud 2"/>
          <p:cNvSpPr>
            <a:spLocks noGrp="1"/>
          </p:cNvSpPr>
          <p:nvPr>
            <p:ph idx="1"/>
          </p:nvPr>
        </p:nvSpPr>
        <p:spPr/>
        <p:txBody>
          <a:bodyPr>
            <a:normAutofit fontScale="85000" lnSpcReduction="10000"/>
          </a:bodyPr>
          <a:lstStyle/>
          <a:p>
            <a:pPr marL="0" indent="0" algn="just">
              <a:buNone/>
            </a:pPr>
            <a:r>
              <a:rPr lang="en-US" b="1" dirty="0">
                <a:solidFill>
                  <a:srgbClr val="0070C0"/>
                </a:solidFill>
              </a:rPr>
              <a:t>A STRATEGY FOR AC-SUSCEPTIBILITY TOMOGRAPHY OF MAGNETIC NANOPARTICLES IN BIOLOGICAL TISSUE</a:t>
            </a:r>
            <a:endParaRPr lang="nl-BE" dirty="0">
              <a:solidFill>
                <a:srgbClr val="0070C0"/>
              </a:solidFill>
            </a:endParaRPr>
          </a:p>
          <a:p>
            <a:pPr marL="0" indent="0">
              <a:buNone/>
            </a:pPr>
            <a:r>
              <a:rPr lang="en-US" dirty="0"/>
              <a:t> </a:t>
            </a:r>
            <a:endParaRPr lang="nl-BE" dirty="0"/>
          </a:p>
          <a:p>
            <a:pPr algn="just"/>
            <a:r>
              <a:rPr lang="en-US" b="1" dirty="0" smtClean="0"/>
              <a:t>Method/application</a:t>
            </a:r>
            <a:r>
              <a:rPr lang="en-US" dirty="0" smtClean="0"/>
              <a:t>: </a:t>
            </a:r>
            <a:r>
              <a:rPr lang="en-US" dirty="0">
                <a:solidFill>
                  <a:srgbClr val="FF0000"/>
                </a:solidFill>
              </a:rPr>
              <a:t>non-invasive method to identify the distribution of MNP injected in a biological tissue</a:t>
            </a:r>
            <a:r>
              <a:rPr lang="en-US" dirty="0"/>
              <a:t>. The method is </a:t>
            </a:r>
            <a:r>
              <a:rPr lang="en-US" dirty="0">
                <a:solidFill>
                  <a:srgbClr val="FF0000"/>
                </a:solidFill>
              </a:rPr>
              <a:t>based on AC susceptibility measurements using multiple sensors and sequentially switched magnetization fields</a:t>
            </a:r>
            <a:r>
              <a:rPr lang="en-US" dirty="0"/>
              <a:t>. It is shown how the contributions of tissue background and magnetic nanoparticles can be separated when different excitation frequencies are employed.</a:t>
            </a:r>
            <a:endParaRPr lang="nl-BE" dirty="0"/>
          </a:p>
          <a:p>
            <a:endParaRPr lang="nl-BE" dirty="0"/>
          </a:p>
        </p:txBody>
      </p:sp>
    </p:spTree>
    <p:extLst>
      <p:ext uri="{BB962C8B-B14F-4D97-AF65-F5344CB8AC3E}">
        <p14:creationId xmlns:p14="http://schemas.microsoft.com/office/powerpoint/2010/main" xmlns="" val="2302197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Biomedical</a:t>
            </a:r>
            <a:r>
              <a:rPr lang="nl-BE" dirty="0" smtClean="0"/>
              <a:t> </a:t>
            </a:r>
            <a:r>
              <a:rPr lang="nl-BE" dirty="0" err="1" smtClean="0"/>
              <a:t>applications</a:t>
            </a:r>
            <a:endParaRPr lang="nl-BE"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en-US" b="1" dirty="0">
                <a:solidFill>
                  <a:srgbClr val="0070C0"/>
                </a:solidFill>
              </a:rPr>
              <a:t>ON EFFECT OF SKULL CONDUCTIVITY ON LINEAR INVERSE PROBLEM OF ELECTROENCEPHALOGRAPHY</a:t>
            </a:r>
            <a:endParaRPr lang="nl-BE" dirty="0">
              <a:solidFill>
                <a:srgbClr val="0070C0"/>
              </a:solidFill>
            </a:endParaRPr>
          </a:p>
          <a:p>
            <a:pPr marL="0" indent="0">
              <a:buNone/>
            </a:pPr>
            <a:r>
              <a:rPr lang="en-US" b="1" dirty="0"/>
              <a:t> </a:t>
            </a:r>
            <a:endParaRPr lang="nl-BE" dirty="0"/>
          </a:p>
          <a:p>
            <a:pPr algn="just"/>
            <a:r>
              <a:rPr lang="en-US" b="1" dirty="0" smtClean="0"/>
              <a:t>Method/application</a:t>
            </a:r>
            <a:r>
              <a:rPr lang="en-US" dirty="0" smtClean="0"/>
              <a:t>: </a:t>
            </a:r>
            <a:r>
              <a:rPr lang="en-US" dirty="0"/>
              <a:t>the effect of </a:t>
            </a:r>
            <a:r>
              <a:rPr lang="en-US" dirty="0">
                <a:solidFill>
                  <a:srgbClr val="FF0000"/>
                </a:solidFill>
              </a:rPr>
              <a:t>modeling errors of skull conductivity on EEG source localization is assessed in a </a:t>
            </a:r>
            <a:r>
              <a:rPr lang="en-US" dirty="0" smtClean="0">
                <a:solidFill>
                  <a:srgbClr val="FF0000"/>
                </a:solidFill>
              </a:rPr>
              <a:t>3-layer </a:t>
            </a:r>
            <a:r>
              <a:rPr lang="en-US" dirty="0">
                <a:solidFill>
                  <a:srgbClr val="FF0000"/>
                </a:solidFill>
              </a:rPr>
              <a:t>head model </a:t>
            </a:r>
            <a:r>
              <a:rPr lang="en-US" dirty="0"/>
              <a:t>with resolution analysis of linear estimators. The results show that the minimum-norm estimator is rather insensitive to the conductivity error.</a:t>
            </a:r>
            <a:endParaRPr lang="nl-BE" dirty="0"/>
          </a:p>
        </p:txBody>
      </p:sp>
    </p:spTree>
    <p:extLst>
      <p:ext uri="{BB962C8B-B14F-4D97-AF65-F5344CB8AC3E}">
        <p14:creationId xmlns:p14="http://schemas.microsoft.com/office/powerpoint/2010/main" xmlns="" val="23021976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Biomedical</a:t>
            </a:r>
            <a:r>
              <a:rPr lang="nl-BE" dirty="0" smtClean="0"/>
              <a:t> </a:t>
            </a:r>
            <a:r>
              <a:rPr lang="nl-BE" dirty="0" err="1" smtClean="0"/>
              <a:t>applications</a:t>
            </a:r>
            <a:endParaRPr lang="nl-BE" dirty="0"/>
          </a:p>
        </p:txBody>
      </p:sp>
      <p:sp>
        <p:nvSpPr>
          <p:cNvPr id="3" name="Tijdelijke aanduiding voor inhoud 2"/>
          <p:cNvSpPr>
            <a:spLocks noGrp="1"/>
          </p:cNvSpPr>
          <p:nvPr>
            <p:ph idx="1"/>
          </p:nvPr>
        </p:nvSpPr>
        <p:spPr/>
        <p:txBody>
          <a:bodyPr>
            <a:normAutofit fontScale="85000" lnSpcReduction="10000"/>
          </a:bodyPr>
          <a:lstStyle/>
          <a:p>
            <a:pPr marL="0" indent="0" algn="just">
              <a:buNone/>
            </a:pPr>
            <a:r>
              <a:rPr lang="en-US" b="1" dirty="0">
                <a:solidFill>
                  <a:srgbClr val="0070C0"/>
                </a:solidFill>
              </a:rPr>
              <a:t>NUMERICAL STUDY ON IC-MREIT WITH MULTIPLE GRADIENT ECHO SEQUENCES FOR THE CONDUCTIVITY ESTIMATION OF BRAIN TISSUES</a:t>
            </a:r>
            <a:endParaRPr lang="nl-BE" dirty="0">
              <a:solidFill>
                <a:srgbClr val="0070C0"/>
              </a:solidFill>
            </a:endParaRPr>
          </a:p>
          <a:p>
            <a:pPr marL="0" indent="0">
              <a:buNone/>
            </a:pPr>
            <a:r>
              <a:rPr lang="en-US" dirty="0"/>
              <a:t> </a:t>
            </a:r>
            <a:endParaRPr lang="nl-BE" dirty="0"/>
          </a:p>
          <a:p>
            <a:pPr algn="just"/>
            <a:r>
              <a:rPr lang="en-US" b="1" dirty="0"/>
              <a:t>Method</a:t>
            </a:r>
            <a:r>
              <a:rPr lang="en-US" dirty="0"/>
              <a:t>: </a:t>
            </a:r>
            <a:r>
              <a:rPr lang="en-US" dirty="0">
                <a:solidFill>
                  <a:srgbClr val="FF0000"/>
                </a:solidFill>
              </a:rPr>
              <a:t>the induced current - magnetic resonance electrical impedance tomography (IC-MREIT) with multiple gradient echo sequences is simulated </a:t>
            </a:r>
            <a:r>
              <a:rPr lang="en-US" dirty="0"/>
              <a:t>in a segmented head model. This way the frequency-dependent tissue conductivity can be identified.</a:t>
            </a:r>
            <a:endParaRPr lang="nl-BE" dirty="0"/>
          </a:p>
          <a:p>
            <a:pPr algn="just"/>
            <a:r>
              <a:rPr lang="en-US" b="1" dirty="0"/>
              <a:t>Application:</a:t>
            </a:r>
            <a:r>
              <a:rPr lang="en-US" dirty="0"/>
              <a:t> </a:t>
            </a:r>
            <a:r>
              <a:rPr lang="en-US" dirty="0">
                <a:solidFill>
                  <a:srgbClr val="FF0000"/>
                </a:solidFill>
              </a:rPr>
              <a:t>the conductivities of a spherical head model with four tissues </a:t>
            </a:r>
            <a:r>
              <a:rPr lang="en-US" dirty="0"/>
              <a:t>were reconstructed.</a:t>
            </a:r>
            <a:endParaRPr lang="nl-BE" dirty="0"/>
          </a:p>
          <a:p>
            <a:endParaRPr lang="nl-BE" dirty="0"/>
          </a:p>
        </p:txBody>
      </p:sp>
    </p:spTree>
    <p:extLst>
      <p:ext uri="{BB962C8B-B14F-4D97-AF65-F5344CB8AC3E}">
        <p14:creationId xmlns:p14="http://schemas.microsoft.com/office/powerpoint/2010/main" xmlns="" val="23021976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0070C0"/>
                </a:solidFill>
              </a:rPr>
              <a:t>Conclusion 1</a:t>
            </a:r>
            <a:endParaRPr lang="nl-BE" dirty="0">
              <a:solidFill>
                <a:srgbClr val="0070C0"/>
              </a:solidFill>
            </a:endParaRPr>
          </a:p>
        </p:txBody>
      </p:sp>
      <p:sp>
        <p:nvSpPr>
          <p:cNvPr id="3" name="Tijdelijke aanduiding voor inhoud 2"/>
          <p:cNvSpPr>
            <a:spLocks noGrp="1"/>
          </p:cNvSpPr>
          <p:nvPr>
            <p:ph idx="1"/>
          </p:nvPr>
        </p:nvSpPr>
        <p:spPr/>
        <p:txBody>
          <a:bodyPr>
            <a:normAutofit fontScale="85000" lnSpcReduction="20000"/>
          </a:bodyPr>
          <a:lstStyle/>
          <a:p>
            <a:pPr algn="just"/>
            <a:r>
              <a:rPr lang="nl-BE" dirty="0" smtClean="0"/>
              <a:t>Most papers were focused on the accuracy </a:t>
            </a:r>
            <a:r>
              <a:rPr lang="nl-BE" i="1" dirty="0" smtClean="0"/>
              <a:t>vs</a:t>
            </a:r>
            <a:r>
              <a:rPr lang="nl-BE" dirty="0" smtClean="0"/>
              <a:t> cost conflict</a:t>
            </a:r>
          </a:p>
          <a:p>
            <a:pPr algn="just"/>
            <a:r>
              <a:rPr lang="nl-BE" dirty="0" smtClean="0"/>
              <a:t>Sometimes field-based models (in particular FEA) are overlooked, while (semi)analytical models or circuit models are overemphasized</a:t>
            </a:r>
          </a:p>
          <a:p>
            <a:pPr algn="just"/>
            <a:r>
              <a:rPr lang="nl-BE" dirty="0" smtClean="0"/>
              <a:t>Coupled-field problems (multiphysics) are not yet extensively used as they might be</a:t>
            </a:r>
          </a:p>
          <a:p>
            <a:pPr algn="just"/>
            <a:r>
              <a:rPr lang="nl-BE" dirty="0" smtClean="0"/>
              <a:t>Non-Destructive-Evalutaion related problems have a long-lasting background, the risk of re-inventing known solutions is high (state-of-the-art is often overlooked)</a:t>
            </a:r>
          </a:p>
          <a:p>
            <a:pPr algn="just"/>
            <a:r>
              <a:rPr lang="nl-BE" dirty="0" smtClean="0"/>
              <a:t>The propagation of data uncertainty in forward and inverse models is an emerging new topic</a:t>
            </a:r>
          </a:p>
          <a:p>
            <a:pPr algn="just"/>
            <a:endParaRPr lang="nl-BE" dirty="0" smtClean="0"/>
          </a:p>
          <a:p>
            <a:pPr algn="just">
              <a:buNone/>
            </a:pPr>
            <a:endParaRPr lang="nl-BE" dirty="0" smtClean="0"/>
          </a:p>
        </p:txBody>
      </p:sp>
    </p:spTree>
    <p:extLst>
      <p:ext uri="{BB962C8B-B14F-4D97-AF65-F5344CB8AC3E}">
        <p14:creationId xmlns:p14="http://schemas.microsoft.com/office/powerpoint/2010/main" xmlns="" val="23021976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0070C0"/>
                </a:solidFill>
              </a:rPr>
              <a:t>Conclusion 2</a:t>
            </a:r>
            <a:endParaRPr lang="nl-BE" dirty="0">
              <a:solidFill>
                <a:srgbClr val="0070C0"/>
              </a:solidFill>
            </a:endParaRPr>
          </a:p>
        </p:txBody>
      </p:sp>
      <p:sp>
        <p:nvSpPr>
          <p:cNvPr id="3" name="Tijdelijke aanduiding voor inhoud 2"/>
          <p:cNvSpPr>
            <a:spLocks noGrp="1"/>
          </p:cNvSpPr>
          <p:nvPr>
            <p:ph idx="1"/>
          </p:nvPr>
        </p:nvSpPr>
        <p:spPr/>
        <p:txBody>
          <a:bodyPr>
            <a:normAutofit fontScale="85000" lnSpcReduction="20000"/>
          </a:bodyPr>
          <a:lstStyle/>
          <a:p>
            <a:pPr algn="just"/>
            <a:r>
              <a:rPr lang="nl-BE" dirty="0" smtClean="0"/>
              <a:t>System-level optimization is going to be a mature topic also thanks to the workshop past editions (Wiley monograph authored by the French group: </a:t>
            </a:r>
            <a:r>
              <a:rPr lang="nl-BE" i="1" dirty="0" smtClean="0"/>
              <a:t>Integrated Design by Optimization of Electrical Systems</a:t>
            </a:r>
            <a:r>
              <a:rPr lang="nl-BE" dirty="0" smtClean="0"/>
              <a:t>)</a:t>
            </a:r>
          </a:p>
          <a:p>
            <a:pPr algn="just"/>
            <a:r>
              <a:rPr lang="nl-BE" dirty="0" smtClean="0"/>
              <a:t>Biomedical applications related topics are worth to be extended</a:t>
            </a:r>
          </a:p>
          <a:p>
            <a:pPr algn="just"/>
            <a:r>
              <a:rPr lang="nl-BE" dirty="0" smtClean="0"/>
              <a:t>.....</a:t>
            </a:r>
          </a:p>
          <a:p>
            <a:pPr algn="just"/>
            <a:r>
              <a:rPr lang="nl-BE" dirty="0" smtClean="0"/>
              <a:t>More general </a:t>
            </a:r>
            <a:r>
              <a:rPr lang="nl-BE" smtClean="0"/>
              <a:t>oral </a:t>
            </a:r>
            <a:r>
              <a:rPr lang="nl-BE" smtClean="0"/>
              <a:t>contributions </a:t>
            </a:r>
            <a:r>
              <a:rPr lang="nl-BE" dirty="0" smtClean="0"/>
              <a:t>would be appreciated</a:t>
            </a:r>
          </a:p>
          <a:p>
            <a:pPr algn="just"/>
            <a:r>
              <a:rPr lang="nl-BE" dirty="0" smtClean="0"/>
              <a:t>Discussions should be more exhaustive and contributed (OIPE is a workshop...)</a:t>
            </a:r>
          </a:p>
          <a:p>
            <a:pPr algn="just"/>
            <a:r>
              <a:rPr lang="nl-BE" dirty="0" smtClean="0"/>
              <a:t>Panel discussions in the future ?</a:t>
            </a:r>
            <a:endParaRPr lang="nl-BE" dirty="0"/>
          </a:p>
        </p:txBody>
      </p:sp>
    </p:spTree>
    <p:extLst>
      <p:ext uri="{BB962C8B-B14F-4D97-AF65-F5344CB8AC3E}">
        <p14:creationId xmlns:p14="http://schemas.microsoft.com/office/powerpoint/2010/main" xmlns="" val="2302197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lstStyle/>
          <a:p>
            <a:r>
              <a:rPr lang="nl-BE" dirty="0" smtClean="0"/>
              <a:t>Multi-Level </a:t>
            </a:r>
            <a:r>
              <a:rPr lang="nl-BE" dirty="0" err="1" smtClean="0"/>
              <a:t>Optimization</a:t>
            </a:r>
            <a:r>
              <a:rPr lang="nl-BE" dirty="0" smtClean="0"/>
              <a:t> Methods </a:t>
            </a:r>
            <a:endParaRPr lang="nl-BE" dirty="0"/>
          </a:p>
        </p:txBody>
      </p:sp>
      <p:sp>
        <p:nvSpPr>
          <p:cNvPr id="3" name="Tijdelijke aanduiding voor inhoud 2"/>
          <p:cNvSpPr>
            <a:spLocks noGrp="1"/>
          </p:cNvSpPr>
          <p:nvPr>
            <p:ph idx="1"/>
          </p:nvPr>
        </p:nvSpPr>
        <p:spPr>
          <a:xfrm>
            <a:off x="251520" y="1052736"/>
            <a:ext cx="8712968" cy="3744417"/>
          </a:xfrm>
        </p:spPr>
        <p:txBody>
          <a:bodyPr>
            <a:normAutofit fontScale="70000" lnSpcReduction="20000"/>
          </a:bodyPr>
          <a:lstStyle/>
          <a:p>
            <a:pPr marL="0" indent="0">
              <a:buNone/>
            </a:pPr>
            <a:r>
              <a:rPr lang="en-US" b="1" dirty="0">
                <a:solidFill>
                  <a:srgbClr val="0070C0"/>
                </a:solidFill>
              </a:rPr>
              <a:t>RADIAL OUTPUT SPACE MAPPING FOR ELECTROMECHANICAL DESIGN</a:t>
            </a:r>
            <a:endParaRPr lang="nl-BE" dirty="0">
              <a:solidFill>
                <a:srgbClr val="0070C0"/>
              </a:solidFill>
            </a:endParaRPr>
          </a:p>
          <a:p>
            <a:r>
              <a:rPr lang="en-US" b="1" dirty="0"/>
              <a:t> </a:t>
            </a:r>
            <a:r>
              <a:rPr lang="en-US" b="1" dirty="0" smtClean="0"/>
              <a:t>Method</a:t>
            </a:r>
            <a:r>
              <a:rPr lang="en-US" dirty="0"/>
              <a:t>: Radial Output Space Mapping (ROSM).</a:t>
            </a:r>
            <a:endParaRPr lang="nl-BE" dirty="0"/>
          </a:p>
          <a:p>
            <a:r>
              <a:rPr lang="en-US" dirty="0">
                <a:solidFill>
                  <a:srgbClr val="FF0000"/>
                </a:solidFill>
              </a:rPr>
              <a:t>The region of interest is progressively constructed through an iterative process using the responses of both fine and coarse models. </a:t>
            </a:r>
            <a:r>
              <a:rPr lang="en-US" dirty="0"/>
              <a:t>The residual function between the responses of the two models is defined as a linear combination of Gaussian radial basis function</a:t>
            </a:r>
            <a:r>
              <a:rPr lang="en-US" dirty="0" smtClean="0"/>
              <a:t>.</a:t>
            </a:r>
            <a:r>
              <a:rPr lang="en-US" dirty="0" smtClean="0">
                <a:solidFill>
                  <a:srgbClr val="FF0000"/>
                </a:solidFill>
              </a:rPr>
              <a:t> </a:t>
            </a:r>
          </a:p>
          <a:p>
            <a:r>
              <a:rPr lang="en-US" dirty="0" smtClean="0"/>
              <a:t>Direct problem solution is based on reluctance net:</a:t>
            </a:r>
          </a:p>
          <a:p>
            <a:r>
              <a:rPr lang="en-US" dirty="0" smtClean="0"/>
              <a:t>Coarse model: reluctance network, Fine model: reluctance network</a:t>
            </a:r>
            <a:endParaRPr lang="nl-BE" dirty="0"/>
          </a:p>
          <a:p>
            <a:r>
              <a:rPr lang="en-US" b="1" dirty="0"/>
              <a:t>Application</a:t>
            </a:r>
            <a:r>
              <a:rPr lang="en-US" dirty="0"/>
              <a:t>: </a:t>
            </a:r>
            <a:r>
              <a:rPr lang="en-US" dirty="0">
                <a:solidFill>
                  <a:srgbClr val="FF0000"/>
                </a:solidFill>
              </a:rPr>
              <a:t>axial flux synchronous </a:t>
            </a:r>
            <a:r>
              <a:rPr lang="en-US" dirty="0" smtClean="0">
                <a:solidFill>
                  <a:srgbClr val="FF0000"/>
                </a:solidFill>
              </a:rPr>
              <a:t>machine for electric vehicles</a:t>
            </a:r>
            <a:r>
              <a:rPr lang="en-US" dirty="0" smtClean="0"/>
              <a:t>: minimize energy loss of a vehicle over a given driving cycle</a:t>
            </a:r>
            <a:endParaRPr lang="nl-BE" dirty="0"/>
          </a:p>
          <a:p>
            <a:endParaRPr lang="nl-BE" dirty="0"/>
          </a:p>
        </p:txBody>
      </p:sp>
      <p:grpSp>
        <p:nvGrpSpPr>
          <p:cNvPr id="4" name="Group 2057"/>
          <p:cNvGrpSpPr>
            <a:grpSpLocks/>
          </p:cNvGrpSpPr>
          <p:nvPr/>
        </p:nvGrpSpPr>
        <p:grpSpPr bwMode="auto">
          <a:xfrm>
            <a:off x="2327860" y="4111879"/>
            <a:ext cx="3756308" cy="2701497"/>
            <a:chOff x="1657" y="11925"/>
            <a:chExt cx="3874" cy="2455"/>
          </a:xfrm>
        </p:grpSpPr>
        <p:sp>
          <p:nvSpPr>
            <p:cNvPr id="5" name="Rectangle 2058"/>
            <p:cNvSpPr>
              <a:spLocks noChangeArrowheads="1"/>
            </p:cNvSpPr>
            <p:nvPr/>
          </p:nvSpPr>
          <p:spPr bwMode="auto">
            <a:xfrm>
              <a:off x="1657" y="11970"/>
              <a:ext cx="3869" cy="2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6" name="Rectangle 2059"/>
            <p:cNvSpPr>
              <a:spLocks noChangeArrowheads="1"/>
            </p:cNvSpPr>
            <p:nvPr/>
          </p:nvSpPr>
          <p:spPr bwMode="auto">
            <a:xfrm>
              <a:off x="1841" y="12212"/>
              <a:ext cx="1028" cy="213"/>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7" name="Rectangle 2060"/>
            <p:cNvSpPr>
              <a:spLocks noChangeArrowheads="1"/>
            </p:cNvSpPr>
            <p:nvPr/>
          </p:nvSpPr>
          <p:spPr bwMode="auto">
            <a:xfrm>
              <a:off x="3109" y="12212"/>
              <a:ext cx="1028" cy="213"/>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8" name="Rectangle 2061"/>
            <p:cNvSpPr>
              <a:spLocks noChangeArrowheads="1"/>
            </p:cNvSpPr>
            <p:nvPr/>
          </p:nvSpPr>
          <p:spPr bwMode="auto">
            <a:xfrm>
              <a:off x="4370" y="12212"/>
              <a:ext cx="1028" cy="213"/>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9" name="Rectangle 2062"/>
            <p:cNvSpPr>
              <a:spLocks noChangeArrowheads="1"/>
            </p:cNvSpPr>
            <p:nvPr/>
          </p:nvSpPr>
          <p:spPr bwMode="auto">
            <a:xfrm>
              <a:off x="1821" y="13923"/>
              <a:ext cx="1028" cy="216"/>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10" name="Rectangle 2063"/>
            <p:cNvSpPr>
              <a:spLocks noChangeArrowheads="1"/>
            </p:cNvSpPr>
            <p:nvPr/>
          </p:nvSpPr>
          <p:spPr bwMode="auto">
            <a:xfrm>
              <a:off x="3089" y="13923"/>
              <a:ext cx="1028" cy="216"/>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11" name="Rectangle 2064"/>
            <p:cNvSpPr>
              <a:spLocks noChangeArrowheads="1"/>
            </p:cNvSpPr>
            <p:nvPr/>
          </p:nvSpPr>
          <p:spPr bwMode="auto">
            <a:xfrm>
              <a:off x="4350" y="13923"/>
              <a:ext cx="1028" cy="216"/>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12" name="Text Box 2065"/>
            <p:cNvSpPr txBox="1">
              <a:spLocks noChangeArrowheads="1"/>
            </p:cNvSpPr>
            <p:nvPr/>
          </p:nvSpPr>
          <p:spPr bwMode="auto">
            <a:xfrm>
              <a:off x="2148" y="12216"/>
              <a:ext cx="320" cy="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nl-BE" sz="1200" dirty="0">
                  <a:effectLst/>
                  <a:latin typeface="Arial"/>
                  <a:ea typeface="Times New Roman"/>
                </a:rPr>
                <a:t>N</a:t>
              </a:r>
              <a:endParaRPr lang="nl-BE" dirty="0">
                <a:effectLst/>
                <a:latin typeface="Times New Roman"/>
                <a:ea typeface="Times New Roman"/>
              </a:endParaRPr>
            </a:p>
          </p:txBody>
        </p:sp>
        <p:sp>
          <p:nvSpPr>
            <p:cNvPr id="13" name="Text Box 2066"/>
            <p:cNvSpPr txBox="1">
              <a:spLocks noChangeArrowheads="1"/>
            </p:cNvSpPr>
            <p:nvPr/>
          </p:nvSpPr>
          <p:spPr bwMode="auto">
            <a:xfrm>
              <a:off x="4717" y="12211"/>
              <a:ext cx="320" cy="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nl-BE" sz="1200">
                  <a:effectLst/>
                  <a:latin typeface="Arial"/>
                  <a:ea typeface="Times New Roman"/>
                </a:rPr>
                <a:t>N</a:t>
              </a:r>
              <a:endParaRPr lang="nl-BE">
                <a:effectLst/>
                <a:latin typeface="Times New Roman"/>
                <a:ea typeface="Times New Roman"/>
              </a:endParaRPr>
            </a:p>
          </p:txBody>
        </p:sp>
        <p:sp>
          <p:nvSpPr>
            <p:cNvPr id="14" name="Text Box 2067"/>
            <p:cNvSpPr txBox="1">
              <a:spLocks noChangeArrowheads="1"/>
            </p:cNvSpPr>
            <p:nvPr/>
          </p:nvSpPr>
          <p:spPr bwMode="auto">
            <a:xfrm>
              <a:off x="3456" y="12223"/>
              <a:ext cx="320" cy="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nl-BE" sz="1200" dirty="0">
                  <a:effectLst/>
                  <a:latin typeface="Arial"/>
                  <a:ea typeface="Times New Roman"/>
                </a:rPr>
                <a:t>Z</a:t>
              </a:r>
              <a:endParaRPr lang="nl-BE" dirty="0">
                <a:effectLst/>
                <a:latin typeface="Times New Roman"/>
                <a:ea typeface="Times New Roman"/>
              </a:endParaRPr>
            </a:p>
          </p:txBody>
        </p:sp>
        <p:sp>
          <p:nvSpPr>
            <p:cNvPr id="15" name="Text Box 2068"/>
            <p:cNvSpPr txBox="1">
              <a:spLocks noChangeArrowheads="1"/>
            </p:cNvSpPr>
            <p:nvPr/>
          </p:nvSpPr>
          <p:spPr bwMode="auto">
            <a:xfrm>
              <a:off x="2111" y="13920"/>
              <a:ext cx="320" cy="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nl-BE" sz="1100">
                  <a:effectLst/>
                  <a:latin typeface="Arial"/>
                  <a:ea typeface="Times New Roman"/>
                </a:rPr>
                <a:t>Z</a:t>
              </a:r>
              <a:endParaRPr lang="nl-BE" sz="1600">
                <a:effectLst/>
                <a:latin typeface="Times New Roman"/>
                <a:ea typeface="Times New Roman"/>
              </a:endParaRPr>
            </a:p>
          </p:txBody>
        </p:sp>
        <p:sp>
          <p:nvSpPr>
            <p:cNvPr id="16" name="Text Box 2069"/>
            <p:cNvSpPr txBox="1">
              <a:spLocks noChangeArrowheads="1"/>
            </p:cNvSpPr>
            <p:nvPr/>
          </p:nvSpPr>
          <p:spPr bwMode="auto">
            <a:xfrm>
              <a:off x="4647" y="13913"/>
              <a:ext cx="320" cy="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nl-BE" sz="1100" dirty="0">
                  <a:effectLst/>
                  <a:latin typeface="Arial"/>
                  <a:ea typeface="Times New Roman"/>
                </a:rPr>
                <a:t>Z</a:t>
              </a:r>
              <a:endParaRPr lang="nl-BE" sz="1600" dirty="0">
                <a:effectLst/>
                <a:latin typeface="Times New Roman"/>
                <a:ea typeface="Times New Roman"/>
              </a:endParaRPr>
            </a:p>
          </p:txBody>
        </p:sp>
        <p:sp>
          <p:nvSpPr>
            <p:cNvPr id="17" name="Text Box 2070"/>
            <p:cNvSpPr txBox="1">
              <a:spLocks noChangeArrowheads="1"/>
            </p:cNvSpPr>
            <p:nvPr/>
          </p:nvSpPr>
          <p:spPr bwMode="auto">
            <a:xfrm>
              <a:off x="3386" y="13925"/>
              <a:ext cx="320" cy="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nl-BE" sz="1100">
                  <a:effectLst/>
                  <a:latin typeface="Arial"/>
                  <a:ea typeface="Times New Roman"/>
                </a:rPr>
                <a:t>N</a:t>
              </a:r>
              <a:endParaRPr lang="nl-BE" sz="1600">
                <a:effectLst/>
                <a:latin typeface="Times New Roman"/>
                <a:ea typeface="Times New Roman"/>
              </a:endParaRPr>
            </a:p>
          </p:txBody>
        </p:sp>
        <p:sp>
          <p:nvSpPr>
            <p:cNvPr id="18" name="Rectangle 2071"/>
            <p:cNvSpPr>
              <a:spLocks noChangeArrowheads="1"/>
            </p:cNvSpPr>
            <p:nvPr/>
          </p:nvSpPr>
          <p:spPr bwMode="auto">
            <a:xfrm>
              <a:off x="1662" y="14139"/>
              <a:ext cx="3869" cy="23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19" name="Text Box 2072"/>
            <p:cNvSpPr txBox="1">
              <a:spLocks noChangeArrowheads="1"/>
            </p:cNvSpPr>
            <p:nvPr/>
          </p:nvSpPr>
          <p:spPr bwMode="auto">
            <a:xfrm rot="16200000">
              <a:off x="2436" y="11172"/>
              <a:ext cx="328" cy="1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nl-BE" sz="1400" dirty="0">
                  <a:effectLst/>
                  <a:latin typeface="Arial"/>
                  <a:ea typeface="Times New Roman"/>
                </a:rPr>
                <a:t>Rotor 1</a:t>
              </a:r>
              <a:endParaRPr lang="nl-BE" sz="2000" dirty="0">
                <a:effectLst/>
                <a:latin typeface="Times New Roman"/>
                <a:ea typeface="Times New Roman"/>
              </a:endParaRPr>
            </a:p>
          </p:txBody>
        </p:sp>
        <p:sp>
          <p:nvSpPr>
            <p:cNvPr id="20" name="Text Box 2073"/>
            <p:cNvSpPr txBox="1">
              <a:spLocks noChangeArrowheads="1"/>
            </p:cNvSpPr>
            <p:nvPr/>
          </p:nvSpPr>
          <p:spPr bwMode="auto">
            <a:xfrm>
              <a:off x="1706" y="14139"/>
              <a:ext cx="1928" cy="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nl-BE" sz="1400" dirty="0">
                  <a:effectLst/>
                  <a:latin typeface="Arial"/>
                  <a:ea typeface="Times New Roman"/>
                </a:rPr>
                <a:t>Rotor 2</a:t>
              </a:r>
              <a:endParaRPr lang="nl-BE" sz="2000" dirty="0">
                <a:effectLst/>
                <a:latin typeface="Times New Roman"/>
                <a:ea typeface="Times New Roman"/>
              </a:endParaRPr>
            </a:p>
          </p:txBody>
        </p:sp>
      </p:grpSp>
      <p:sp>
        <p:nvSpPr>
          <p:cNvPr id="21" name="Rectangle 2081"/>
          <p:cNvSpPr>
            <a:spLocks noChangeArrowheads="1"/>
          </p:cNvSpPr>
          <p:nvPr/>
        </p:nvSpPr>
        <p:spPr bwMode="auto">
          <a:xfrm>
            <a:off x="2997867" y="4722610"/>
            <a:ext cx="489658" cy="1526264"/>
          </a:xfrm>
          <a:prstGeom prst="rect">
            <a:avLst/>
          </a:prstGeom>
          <a:solidFill>
            <a:schemeClr val="bg1">
              <a:lumMod val="65000"/>
            </a:schemeClr>
          </a:solid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22" name="Rectangle 2082"/>
          <p:cNvSpPr>
            <a:spLocks noChangeArrowheads="1"/>
          </p:cNvSpPr>
          <p:nvPr/>
        </p:nvSpPr>
        <p:spPr bwMode="auto">
          <a:xfrm>
            <a:off x="3992698" y="4724811"/>
            <a:ext cx="489658" cy="1526264"/>
          </a:xfrm>
          <a:prstGeom prst="rect">
            <a:avLst/>
          </a:prstGeom>
          <a:solidFill>
            <a:schemeClr val="bg1">
              <a:lumMod val="65000"/>
            </a:schemeClr>
          </a:solid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23" name="Rectangle 2083"/>
          <p:cNvSpPr>
            <a:spLocks noChangeArrowheads="1"/>
          </p:cNvSpPr>
          <p:nvPr/>
        </p:nvSpPr>
        <p:spPr bwMode="auto">
          <a:xfrm>
            <a:off x="4987528" y="4725911"/>
            <a:ext cx="489658" cy="1526264"/>
          </a:xfrm>
          <a:prstGeom prst="rect">
            <a:avLst/>
          </a:prstGeom>
          <a:solidFill>
            <a:schemeClr val="bg1">
              <a:lumMod val="65000"/>
            </a:schemeClr>
          </a:solidFill>
          <a:ln w="9525">
            <a:solidFill>
              <a:srgbClr val="000000"/>
            </a:solidFill>
            <a:miter lim="800000"/>
            <a:headEnd/>
            <a:tailEnd/>
          </a:ln>
        </p:spPr>
        <p:txBody>
          <a:bodyPr rot="0" vert="horz" wrap="square" lIns="91440" tIns="45720" rIns="91440" bIns="45720" anchor="t" anchorCtr="0" upright="1">
            <a:noAutofit/>
          </a:bodyPr>
          <a:lstStyle/>
          <a:p>
            <a:endParaRPr lang="nl-BE"/>
          </a:p>
        </p:txBody>
      </p:sp>
      <p:grpSp>
        <p:nvGrpSpPr>
          <p:cNvPr id="24" name="Groep 23"/>
          <p:cNvGrpSpPr/>
          <p:nvPr/>
        </p:nvGrpSpPr>
        <p:grpSpPr>
          <a:xfrm>
            <a:off x="2821396" y="4949294"/>
            <a:ext cx="2829352" cy="1046486"/>
            <a:chOff x="871124" y="3016082"/>
            <a:chExt cx="2829352" cy="1046486"/>
          </a:xfrm>
        </p:grpSpPr>
        <p:sp>
          <p:nvSpPr>
            <p:cNvPr id="25" name="Rectangle 2075"/>
            <p:cNvSpPr>
              <a:spLocks noChangeArrowheads="1"/>
            </p:cNvSpPr>
            <p:nvPr/>
          </p:nvSpPr>
          <p:spPr bwMode="auto">
            <a:xfrm>
              <a:off x="871124" y="3020483"/>
              <a:ext cx="173562" cy="1042085"/>
            </a:xfrm>
            <a:prstGeom prst="rect">
              <a:avLst/>
            </a:prstGeom>
            <a:solidFill>
              <a:schemeClr val="accent6">
                <a:lumMod val="75000"/>
              </a:schemeClr>
            </a:solid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26" name="Rectangle 2076"/>
            <p:cNvSpPr>
              <a:spLocks noChangeArrowheads="1"/>
            </p:cNvSpPr>
            <p:nvPr/>
          </p:nvSpPr>
          <p:spPr bwMode="auto">
            <a:xfrm>
              <a:off x="1534345" y="3020483"/>
              <a:ext cx="173562" cy="1042085"/>
            </a:xfrm>
            <a:prstGeom prst="rect">
              <a:avLst/>
            </a:prstGeom>
            <a:solidFill>
              <a:schemeClr val="accent6">
                <a:lumMod val="75000"/>
              </a:schemeClr>
            </a:solid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27" name="Rectangle 2077"/>
            <p:cNvSpPr>
              <a:spLocks noChangeArrowheads="1"/>
            </p:cNvSpPr>
            <p:nvPr/>
          </p:nvSpPr>
          <p:spPr bwMode="auto">
            <a:xfrm>
              <a:off x="1868864" y="3016082"/>
              <a:ext cx="173562" cy="1042085"/>
            </a:xfrm>
            <a:prstGeom prst="rect">
              <a:avLst/>
            </a:prstGeom>
            <a:solidFill>
              <a:schemeClr val="accent6">
                <a:lumMod val="75000"/>
              </a:schemeClr>
            </a:solid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28" name="Rectangle 2078"/>
            <p:cNvSpPr>
              <a:spLocks noChangeArrowheads="1"/>
            </p:cNvSpPr>
            <p:nvPr/>
          </p:nvSpPr>
          <p:spPr bwMode="auto">
            <a:xfrm>
              <a:off x="2532084" y="3016082"/>
              <a:ext cx="173562" cy="1042085"/>
            </a:xfrm>
            <a:prstGeom prst="rect">
              <a:avLst/>
            </a:prstGeom>
            <a:solidFill>
              <a:schemeClr val="accent6">
                <a:lumMod val="75000"/>
              </a:schemeClr>
            </a:solid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29" name="Rectangle 2079"/>
            <p:cNvSpPr>
              <a:spLocks noChangeArrowheads="1"/>
            </p:cNvSpPr>
            <p:nvPr/>
          </p:nvSpPr>
          <p:spPr bwMode="auto">
            <a:xfrm>
              <a:off x="2863694" y="3017182"/>
              <a:ext cx="173562" cy="1042085"/>
            </a:xfrm>
            <a:prstGeom prst="rect">
              <a:avLst/>
            </a:prstGeom>
            <a:solidFill>
              <a:schemeClr val="accent6">
                <a:lumMod val="75000"/>
              </a:schemeClr>
            </a:solid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30" name="Rectangle 2080"/>
            <p:cNvSpPr>
              <a:spLocks noChangeArrowheads="1"/>
            </p:cNvSpPr>
            <p:nvPr/>
          </p:nvSpPr>
          <p:spPr bwMode="auto">
            <a:xfrm>
              <a:off x="3526914" y="3017182"/>
              <a:ext cx="173562" cy="1042085"/>
            </a:xfrm>
            <a:prstGeom prst="rect">
              <a:avLst/>
            </a:prstGeom>
            <a:solidFill>
              <a:schemeClr val="accent6">
                <a:lumMod val="75000"/>
              </a:schemeClr>
            </a:solidFill>
            <a:ln w="9525">
              <a:solidFill>
                <a:srgbClr val="000000"/>
              </a:solidFill>
              <a:miter lim="800000"/>
              <a:headEnd/>
              <a:tailEnd/>
            </a:ln>
          </p:spPr>
          <p:txBody>
            <a:bodyPr rot="0" vert="horz" wrap="square" lIns="91440" tIns="45720" rIns="91440" bIns="45720" anchor="t" anchorCtr="0" upright="1">
              <a:noAutofit/>
            </a:bodyPr>
            <a:lstStyle/>
            <a:p>
              <a:endParaRPr lang="nl-BE"/>
            </a:p>
          </p:txBody>
        </p:sp>
        <p:grpSp>
          <p:nvGrpSpPr>
            <p:cNvPr id="31" name="Group 2086"/>
            <p:cNvGrpSpPr>
              <a:grpSpLocks/>
            </p:cNvGrpSpPr>
            <p:nvPr/>
          </p:nvGrpSpPr>
          <p:grpSpPr bwMode="auto">
            <a:xfrm>
              <a:off x="891487" y="3051295"/>
              <a:ext cx="799937" cy="956253"/>
              <a:chOff x="2187" y="12718"/>
              <a:chExt cx="825" cy="869"/>
            </a:xfrm>
            <a:solidFill>
              <a:schemeClr val="accent6">
                <a:lumMod val="75000"/>
              </a:schemeClr>
            </a:solidFill>
          </p:grpSpPr>
          <p:grpSp>
            <p:nvGrpSpPr>
              <p:cNvPr id="74" name="Group 2087"/>
              <p:cNvGrpSpPr>
                <a:grpSpLocks/>
              </p:cNvGrpSpPr>
              <p:nvPr/>
            </p:nvGrpSpPr>
            <p:grpSpPr bwMode="auto">
              <a:xfrm>
                <a:off x="2188" y="12718"/>
                <a:ext cx="824" cy="143"/>
                <a:chOff x="2188" y="12718"/>
                <a:chExt cx="824" cy="143"/>
              </a:xfrm>
              <a:grpFill/>
            </p:grpSpPr>
            <p:sp>
              <p:nvSpPr>
                <p:cNvPr id="91" name="Rectangle 2088"/>
                <p:cNvSpPr>
                  <a:spLocks noChangeArrowheads="1"/>
                </p:cNvSpPr>
                <p:nvPr/>
              </p:nvSpPr>
              <p:spPr bwMode="auto">
                <a:xfrm>
                  <a:off x="2239" y="12722"/>
                  <a:ext cx="701" cy="136"/>
                </a:xfrm>
                <a:prstGeom prst="rect">
                  <a:avLst/>
                </a:prstGeom>
                <a:grp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92" name="Oval 2089"/>
                <p:cNvSpPr>
                  <a:spLocks noChangeArrowheads="1"/>
                </p:cNvSpPr>
                <p:nvPr/>
              </p:nvSpPr>
              <p:spPr bwMode="auto">
                <a:xfrm>
                  <a:off x="2188"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sp>
              <p:nvSpPr>
                <p:cNvPr id="93" name="Oval 2090"/>
                <p:cNvSpPr>
                  <a:spLocks noChangeArrowheads="1"/>
                </p:cNvSpPr>
                <p:nvPr/>
              </p:nvSpPr>
              <p:spPr bwMode="auto">
                <a:xfrm>
                  <a:off x="2869"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grpSp>
          <p:grpSp>
            <p:nvGrpSpPr>
              <p:cNvPr id="75" name="Group 2091"/>
              <p:cNvGrpSpPr>
                <a:grpSpLocks/>
              </p:cNvGrpSpPr>
              <p:nvPr/>
            </p:nvGrpSpPr>
            <p:grpSpPr bwMode="auto">
              <a:xfrm>
                <a:off x="2187" y="12898"/>
                <a:ext cx="824" cy="143"/>
                <a:chOff x="2188" y="12718"/>
                <a:chExt cx="824" cy="143"/>
              </a:xfrm>
              <a:grpFill/>
            </p:grpSpPr>
            <p:sp>
              <p:nvSpPr>
                <p:cNvPr id="88" name="Rectangle 2092"/>
                <p:cNvSpPr>
                  <a:spLocks noChangeArrowheads="1"/>
                </p:cNvSpPr>
                <p:nvPr/>
              </p:nvSpPr>
              <p:spPr bwMode="auto">
                <a:xfrm>
                  <a:off x="2239" y="12722"/>
                  <a:ext cx="701" cy="136"/>
                </a:xfrm>
                <a:prstGeom prst="rect">
                  <a:avLst/>
                </a:prstGeom>
                <a:grp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89" name="Oval 2093"/>
                <p:cNvSpPr>
                  <a:spLocks noChangeArrowheads="1"/>
                </p:cNvSpPr>
                <p:nvPr/>
              </p:nvSpPr>
              <p:spPr bwMode="auto">
                <a:xfrm>
                  <a:off x="2188"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sp>
              <p:nvSpPr>
                <p:cNvPr id="90" name="Oval 2094"/>
                <p:cNvSpPr>
                  <a:spLocks noChangeArrowheads="1"/>
                </p:cNvSpPr>
                <p:nvPr/>
              </p:nvSpPr>
              <p:spPr bwMode="auto">
                <a:xfrm>
                  <a:off x="2869"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grpSp>
          <p:grpSp>
            <p:nvGrpSpPr>
              <p:cNvPr id="76" name="Group 2095"/>
              <p:cNvGrpSpPr>
                <a:grpSpLocks/>
              </p:cNvGrpSpPr>
              <p:nvPr/>
            </p:nvGrpSpPr>
            <p:grpSpPr bwMode="auto">
              <a:xfrm>
                <a:off x="2187" y="13079"/>
                <a:ext cx="824" cy="143"/>
                <a:chOff x="2188" y="12718"/>
                <a:chExt cx="824" cy="143"/>
              </a:xfrm>
              <a:grpFill/>
            </p:grpSpPr>
            <p:sp>
              <p:nvSpPr>
                <p:cNvPr id="85" name="Rectangle 2096"/>
                <p:cNvSpPr>
                  <a:spLocks noChangeArrowheads="1"/>
                </p:cNvSpPr>
                <p:nvPr/>
              </p:nvSpPr>
              <p:spPr bwMode="auto">
                <a:xfrm>
                  <a:off x="2239" y="12722"/>
                  <a:ext cx="701" cy="136"/>
                </a:xfrm>
                <a:prstGeom prst="rect">
                  <a:avLst/>
                </a:prstGeom>
                <a:grp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86" name="Oval 2097"/>
                <p:cNvSpPr>
                  <a:spLocks noChangeArrowheads="1"/>
                </p:cNvSpPr>
                <p:nvPr/>
              </p:nvSpPr>
              <p:spPr bwMode="auto">
                <a:xfrm>
                  <a:off x="2188"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sp>
              <p:nvSpPr>
                <p:cNvPr id="87" name="Oval 2098"/>
                <p:cNvSpPr>
                  <a:spLocks noChangeArrowheads="1"/>
                </p:cNvSpPr>
                <p:nvPr/>
              </p:nvSpPr>
              <p:spPr bwMode="auto">
                <a:xfrm>
                  <a:off x="2869"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grpSp>
          <p:grpSp>
            <p:nvGrpSpPr>
              <p:cNvPr id="77" name="Group 2099"/>
              <p:cNvGrpSpPr>
                <a:grpSpLocks/>
              </p:cNvGrpSpPr>
              <p:nvPr/>
            </p:nvGrpSpPr>
            <p:grpSpPr bwMode="auto">
              <a:xfrm>
                <a:off x="2187" y="13261"/>
                <a:ext cx="824" cy="143"/>
                <a:chOff x="2188" y="12718"/>
                <a:chExt cx="824" cy="143"/>
              </a:xfrm>
              <a:grpFill/>
            </p:grpSpPr>
            <p:sp>
              <p:nvSpPr>
                <p:cNvPr id="82" name="Rectangle 2100"/>
                <p:cNvSpPr>
                  <a:spLocks noChangeArrowheads="1"/>
                </p:cNvSpPr>
                <p:nvPr/>
              </p:nvSpPr>
              <p:spPr bwMode="auto">
                <a:xfrm>
                  <a:off x="2239" y="12722"/>
                  <a:ext cx="701" cy="136"/>
                </a:xfrm>
                <a:prstGeom prst="rect">
                  <a:avLst/>
                </a:prstGeom>
                <a:grp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83" name="Oval 2101"/>
                <p:cNvSpPr>
                  <a:spLocks noChangeArrowheads="1"/>
                </p:cNvSpPr>
                <p:nvPr/>
              </p:nvSpPr>
              <p:spPr bwMode="auto">
                <a:xfrm>
                  <a:off x="2188"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sp>
              <p:nvSpPr>
                <p:cNvPr id="84" name="Oval 2102"/>
                <p:cNvSpPr>
                  <a:spLocks noChangeArrowheads="1"/>
                </p:cNvSpPr>
                <p:nvPr/>
              </p:nvSpPr>
              <p:spPr bwMode="auto">
                <a:xfrm>
                  <a:off x="2869"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grpSp>
          <p:grpSp>
            <p:nvGrpSpPr>
              <p:cNvPr id="78" name="Group 2103"/>
              <p:cNvGrpSpPr>
                <a:grpSpLocks/>
              </p:cNvGrpSpPr>
              <p:nvPr/>
            </p:nvGrpSpPr>
            <p:grpSpPr bwMode="auto">
              <a:xfrm>
                <a:off x="2187" y="13444"/>
                <a:ext cx="824" cy="143"/>
                <a:chOff x="2188" y="12718"/>
                <a:chExt cx="824" cy="143"/>
              </a:xfrm>
              <a:grpFill/>
            </p:grpSpPr>
            <p:sp>
              <p:nvSpPr>
                <p:cNvPr id="79" name="Rectangle 2104"/>
                <p:cNvSpPr>
                  <a:spLocks noChangeArrowheads="1"/>
                </p:cNvSpPr>
                <p:nvPr/>
              </p:nvSpPr>
              <p:spPr bwMode="auto">
                <a:xfrm>
                  <a:off x="2239" y="12722"/>
                  <a:ext cx="701" cy="136"/>
                </a:xfrm>
                <a:prstGeom prst="rect">
                  <a:avLst/>
                </a:prstGeom>
                <a:grp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80" name="Oval 2105"/>
                <p:cNvSpPr>
                  <a:spLocks noChangeArrowheads="1"/>
                </p:cNvSpPr>
                <p:nvPr/>
              </p:nvSpPr>
              <p:spPr bwMode="auto">
                <a:xfrm>
                  <a:off x="2188"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sp>
              <p:nvSpPr>
                <p:cNvPr id="81" name="Oval 2106"/>
                <p:cNvSpPr>
                  <a:spLocks noChangeArrowheads="1"/>
                </p:cNvSpPr>
                <p:nvPr/>
              </p:nvSpPr>
              <p:spPr bwMode="auto">
                <a:xfrm>
                  <a:off x="2869"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grpSp>
        </p:grpSp>
        <p:grpSp>
          <p:nvGrpSpPr>
            <p:cNvPr id="32" name="Group 2107"/>
            <p:cNvGrpSpPr>
              <a:grpSpLocks/>
            </p:cNvGrpSpPr>
            <p:nvPr/>
          </p:nvGrpSpPr>
          <p:grpSpPr bwMode="auto">
            <a:xfrm>
              <a:off x="1886317" y="3064500"/>
              <a:ext cx="799937" cy="956253"/>
              <a:chOff x="2187" y="12718"/>
              <a:chExt cx="825" cy="869"/>
            </a:xfrm>
            <a:solidFill>
              <a:schemeClr val="accent6">
                <a:lumMod val="75000"/>
              </a:schemeClr>
            </a:solidFill>
          </p:grpSpPr>
          <p:grpSp>
            <p:nvGrpSpPr>
              <p:cNvPr id="54" name="Group 2108"/>
              <p:cNvGrpSpPr>
                <a:grpSpLocks/>
              </p:cNvGrpSpPr>
              <p:nvPr/>
            </p:nvGrpSpPr>
            <p:grpSpPr bwMode="auto">
              <a:xfrm>
                <a:off x="2188" y="12718"/>
                <a:ext cx="824" cy="143"/>
                <a:chOff x="2188" y="12718"/>
                <a:chExt cx="824" cy="143"/>
              </a:xfrm>
              <a:grpFill/>
            </p:grpSpPr>
            <p:sp>
              <p:nvSpPr>
                <p:cNvPr id="71" name="Rectangle 2109"/>
                <p:cNvSpPr>
                  <a:spLocks noChangeArrowheads="1"/>
                </p:cNvSpPr>
                <p:nvPr/>
              </p:nvSpPr>
              <p:spPr bwMode="auto">
                <a:xfrm>
                  <a:off x="2239" y="12722"/>
                  <a:ext cx="701" cy="136"/>
                </a:xfrm>
                <a:prstGeom prst="rect">
                  <a:avLst/>
                </a:prstGeom>
                <a:grp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72" name="Oval 2110"/>
                <p:cNvSpPr>
                  <a:spLocks noChangeArrowheads="1"/>
                </p:cNvSpPr>
                <p:nvPr/>
              </p:nvSpPr>
              <p:spPr bwMode="auto">
                <a:xfrm>
                  <a:off x="2188"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sp>
              <p:nvSpPr>
                <p:cNvPr id="73" name="Oval 2111"/>
                <p:cNvSpPr>
                  <a:spLocks noChangeArrowheads="1"/>
                </p:cNvSpPr>
                <p:nvPr/>
              </p:nvSpPr>
              <p:spPr bwMode="auto">
                <a:xfrm>
                  <a:off x="2869"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grpSp>
          <p:grpSp>
            <p:nvGrpSpPr>
              <p:cNvPr id="55" name="Group 2112"/>
              <p:cNvGrpSpPr>
                <a:grpSpLocks/>
              </p:cNvGrpSpPr>
              <p:nvPr/>
            </p:nvGrpSpPr>
            <p:grpSpPr bwMode="auto">
              <a:xfrm>
                <a:off x="2187" y="12898"/>
                <a:ext cx="824" cy="143"/>
                <a:chOff x="2188" y="12718"/>
                <a:chExt cx="824" cy="143"/>
              </a:xfrm>
              <a:grpFill/>
            </p:grpSpPr>
            <p:sp>
              <p:nvSpPr>
                <p:cNvPr id="68" name="Rectangle 2113"/>
                <p:cNvSpPr>
                  <a:spLocks noChangeArrowheads="1"/>
                </p:cNvSpPr>
                <p:nvPr/>
              </p:nvSpPr>
              <p:spPr bwMode="auto">
                <a:xfrm>
                  <a:off x="2239" y="12722"/>
                  <a:ext cx="701" cy="136"/>
                </a:xfrm>
                <a:prstGeom prst="rect">
                  <a:avLst/>
                </a:prstGeom>
                <a:grp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69" name="Oval 2114"/>
                <p:cNvSpPr>
                  <a:spLocks noChangeArrowheads="1"/>
                </p:cNvSpPr>
                <p:nvPr/>
              </p:nvSpPr>
              <p:spPr bwMode="auto">
                <a:xfrm>
                  <a:off x="2188"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sp>
              <p:nvSpPr>
                <p:cNvPr id="70" name="Oval 2115"/>
                <p:cNvSpPr>
                  <a:spLocks noChangeArrowheads="1"/>
                </p:cNvSpPr>
                <p:nvPr/>
              </p:nvSpPr>
              <p:spPr bwMode="auto">
                <a:xfrm>
                  <a:off x="2869"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grpSp>
          <p:grpSp>
            <p:nvGrpSpPr>
              <p:cNvPr id="56" name="Group 2116"/>
              <p:cNvGrpSpPr>
                <a:grpSpLocks/>
              </p:cNvGrpSpPr>
              <p:nvPr/>
            </p:nvGrpSpPr>
            <p:grpSpPr bwMode="auto">
              <a:xfrm>
                <a:off x="2187" y="13079"/>
                <a:ext cx="824" cy="143"/>
                <a:chOff x="2188" y="12718"/>
                <a:chExt cx="824" cy="143"/>
              </a:xfrm>
              <a:grpFill/>
            </p:grpSpPr>
            <p:sp>
              <p:nvSpPr>
                <p:cNvPr id="65" name="Rectangle 2117"/>
                <p:cNvSpPr>
                  <a:spLocks noChangeArrowheads="1"/>
                </p:cNvSpPr>
                <p:nvPr/>
              </p:nvSpPr>
              <p:spPr bwMode="auto">
                <a:xfrm>
                  <a:off x="2239" y="12722"/>
                  <a:ext cx="701" cy="136"/>
                </a:xfrm>
                <a:prstGeom prst="rect">
                  <a:avLst/>
                </a:prstGeom>
                <a:grp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66" name="Oval 2118"/>
                <p:cNvSpPr>
                  <a:spLocks noChangeArrowheads="1"/>
                </p:cNvSpPr>
                <p:nvPr/>
              </p:nvSpPr>
              <p:spPr bwMode="auto">
                <a:xfrm>
                  <a:off x="2188"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sp>
              <p:nvSpPr>
                <p:cNvPr id="67" name="Oval 2119"/>
                <p:cNvSpPr>
                  <a:spLocks noChangeArrowheads="1"/>
                </p:cNvSpPr>
                <p:nvPr/>
              </p:nvSpPr>
              <p:spPr bwMode="auto">
                <a:xfrm>
                  <a:off x="2869"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grpSp>
          <p:grpSp>
            <p:nvGrpSpPr>
              <p:cNvPr id="57" name="Group 2120"/>
              <p:cNvGrpSpPr>
                <a:grpSpLocks/>
              </p:cNvGrpSpPr>
              <p:nvPr/>
            </p:nvGrpSpPr>
            <p:grpSpPr bwMode="auto">
              <a:xfrm>
                <a:off x="2187" y="13261"/>
                <a:ext cx="824" cy="143"/>
                <a:chOff x="2188" y="12718"/>
                <a:chExt cx="824" cy="143"/>
              </a:xfrm>
              <a:grpFill/>
            </p:grpSpPr>
            <p:sp>
              <p:nvSpPr>
                <p:cNvPr id="62" name="Rectangle 2121"/>
                <p:cNvSpPr>
                  <a:spLocks noChangeArrowheads="1"/>
                </p:cNvSpPr>
                <p:nvPr/>
              </p:nvSpPr>
              <p:spPr bwMode="auto">
                <a:xfrm>
                  <a:off x="2239" y="12722"/>
                  <a:ext cx="701" cy="136"/>
                </a:xfrm>
                <a:prstGeom prst="rect">
                  <a:avLst/>
                </a:prstGeom>
                <a:grp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63" name="Oval 2122"/>
                <p:cNvSpPr>
                  <a:spLocks noChangeArrowheads="1"/>
                </p:cNvSpPr>
                <p:nvPr/>
              </p:nvSpPr>
              <p:spPr bwMode="auto">
                <a:xfrm>
                  <a:off x="2188"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sp>
              <p:nvSpPr>
                <p:cNvPr id="64" name="Oval 2123"/>
                <p:cNvSpPr>
                  <a:spLocks noChangeArrowheads="1"/>
                </p:cNvSpPr>
                <p:nvPr/>
              </p:nvSpPr>
              <p:spPr bwMode="auto">
                <a:xfrm>
                  <a:off x="2869"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grpSp>
          <p:grpSp>
            <p:nvGrpSpPr>
              <p:cNvPr id="58" name="Group 2124"/>
              <p:cNvGrpSpPr>
                <a:grpSpLocks/>
              </p:cNvGrpSpPr>
              <p:nvPr/>
            </p:nvGrpSpPr>
            <p:grpSpPr bwMode="auto">
              <a:xfrm>
                <a:off x="2187" y="13444"/>
                <a:ext cx="824" cy="143"/>
                <a:chOff x="2188" y="12718"/>
                <a:chExt cx="824" cy="143"/>
              </a:xfrm>
              <a:grpFill/>
            </p:grpSpPr>
            <p:sp>
              <p:nvSpPr>
                <p:cNvPr id="59" name="Rectangle 2125"/>
                <p:cNvSpPr>
                  <a:spLocks noChangeArrowheads="1"/>
                </p:cNvSpPr>
                <p:nvPr/>
              </p:nvSpPr>
              <p:spPr bwMode="auto">
                <a:xfrm>
                  <a:off x="2239" y="12722"/>
                  <a:ext cx="701" cy="136"/>
                </a:xfrm>
                <a:prstGeom prst="rect">
                  <a:avLst/>
                </a:prstGeom>
                <a:grp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60" name="Oval 2126"/>
                <p:cNvSpPr>
                  <a:spLocks noChangeArrowheads="1"/>
                </p:cNvSpPr>
                <p:nvPr/>
              </p:nvSpPr>
              <p:spPr bwMode="auto">
                <a:xfrm>
                  <a:off x="2188"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sp>
              <p:nvSpPr>
                <p:cNvPr id="61" name="Oval 2127"/>
                <p:cNvSpPr>
                  <a:spLocks noChangeArrowheads="1"/>
                </p:cNvSpPr>
                <p:nvPr/>
              </p:nvSpPr>
              <p:spPr bwMode="auto">
                <a:xfrm>
                  <a:off x="2869"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grpSp>
        </p:grpSp>
        <p:grpSp>
          <p:nvGrpSpPr>
            <p:cNvPr id="33" name="Group 2128"/>
            <p:cNvGrpSpPr>
              <a:grpSpLocks/>
            </p:cNvGrpSpPr>
            <p:nvPr/>
          </p:nvGrpSpPr>
          <p:grpSpPr bwMode="auto">
            <a:xfrm>
              <a:off x="2883086" y="3051295"/>
              <a:ext cx="799937" cy="956253"/>
              <a:chOff x="2187" y="12718"/>
              <a:chExt cx="825" cy="869"/>
            </a:xfrm>
            <a:solidFill>
              <a:schemeClr val="accent6">
                <a:lumMod val="75000"/>
              </a:schemeClr>
            </a:solidFill>
          </p:grpSpPr>
          <p:grpSp>
            <p:nvGrpSpPr>
              <p:cNvPr id="34" name="Group 2129"/>
              <p:cNvGrpSpPr>
                <a:grpSpLocks/>
              </p:cNvGrpSpPr>
              <p:nvPr/>
            </p:nvGrpSpPr>
            <p:grpSpPr bwMode="auto">
              <a:xfrm>
                <a:off x="2188" y="12718"/>
                <a:ext cx="824" cy="143"/>
                <a:chOff x="2188" y="12718"/>
                <a:chExt cx="824" cy="143"/>
              </a:xfrm>
              <a:grpFill/>
            </p:grpSpPr>
            <p:sp>
              <p:nvSpPr>
                <p:cNvPr id="51" name="Rectangle 2130"/>
                <p:cNvSpPr>
                  <a:spLocks noChangeArrowheads="1"/>
                </p:cNvSpPr>
                <p:nvPr/>
              </p:nvSpPr>
              <p:spPr bwMode="auto">
                <a:xfrm>
                  <a:off x="2239" y="12722"/>
                  <a:ext cx="701" cy="136"/>
                </a:xfrm>
                <a:prstGeom prst="rect">
                  <a:avLst/>
                </a:prstGeom>
                <a:grp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52" name="Oval 2131"/>
                <p:cNvSpPr>
                  <a:spLocks noChangeArrowheads="1"/>
                </p:cNvSpPr>
                <p:nvPr/>
              </p:nvSpPr>
              <p:spPr bwMode="auto">
                <a:xfrm>
                  <a:off x="2188"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sp>
              <p:nvSpPr>
                <p:cNvPr id="53" name="Oval 2132"/>
                <p:cNvSpPr>
                  <a:spLocks noChangeArrowheads="1"/>
                </p:cNvSpPr>
                <p:nvPr/>
              </p:nvSpPr>
              <p:spPr bwMode="auto">
                <a:xfrm>
                  <a:off x="2869"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grpSp>
          <p:grpSp>
            <p:nvGrpSpPr>
              <p:cNvPr id="35" name="Group 2133"/>
              <p:cNvGrpSpPr>
                <a:grpSpLocks/>
              </p:cNvGrpSpPr>
              <p:nvPr/>
            </p:nvGrpSpPr>
            <p:grpSpPr bwMode="auto">
              <a:xfrm>
                <a:off x="2187" y="12898"/>
                <a:ext cx="824" cy="143"/>
                <a:chOff x="2188" y="12718"/>
                <a:chExt cx="824" cy="143"/>
              </a:xfrm>
              <a:grpFill/>
            </p:grpSpPr>
            <p:sp>
              <p:nvSpPr>
                <p:cNvPr id="48" name="Rectangle 2134"/>
                <p:cNvSpPr>
                  <a:spLocks noChangeArrowheads="1"/>
                </p:cNvSpPr>
                <p:nvPr/>
              </p:nvSpPr>
              <p:spPr bwMode="auto">
                <a:xfrm>
                  <a:off x="2239" y="12722"/>
                  <a:ext cx="701" cy="136"/>
                </a:xfrm>
                <a:prstGeom prst="rect">
                  <a:avLst/>
                </a:prstGeom>
                <a:grp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49" name="Oval 2135"/>
                <p:cNvSpPr>
                  <a:spLocks noChangeArrowheads="1"/>
                </p:cNvSpPr>
                <p:nvPr/>
              </p:nvSpPr>
              <p:spPr bwMode="auto">
                <a:xfrm>
                  <a:off x="2188"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sp>
              <p:nvSpPr>
                <p:cNvPr id="50" name="Oval 2136"/>
                <p:cNvSpPr>
                  <a:spLocks noChangeArrowheads="1"/>
                </p:cNvSpPr>
                <p:nvPr/>
              </p:nvSpPr>
              <p:spPr bwMode="auto">
                <a:xfrm>
                  <a:off x="2869"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grpSp>
          <p:grpSp>
            <p:nvGrpSpPr>
              <p:cNvPr id="36" name="Group 2137"/>
              <p:cNvGrpSpPr>
                <a:grpSpLocks/>
              </p:cNvGrpSpPr>
              <p:nvPr/>
            </p:nvGrpSpPr>
            <p:grpSpPr bwMode="auto">
              <a:xfrm>
                <a:off x="2187" y="13079"/>
                <a:ext cx="824" cy="143"/>
                <a:chOff x="2188" y="12718"/>
                <a:chExt cx="824" cy="143"/>
              </a:xfrm>
              <a:grpFill/>
            </p:grpSpPr>
            <p:sp>
              <p:nvSpPr>
                <p:cNvPr id="45" name="Rectangle 2138"/>
                <p:cNvSpPr>
                  <a:spLocks noChangeArrowheads="1"/>
                </p:cNvSpPr>
                <p:nvPr/>
              </p:nvSpPr>
              <p:spPr bwMode="auto">
                <a:xfrm>
                  <a:off x="2239" y="12722"/>
                  <a:ext cx="701" cy="136"/>
                </a:xfrm>
                <a:prstGeom prst="rect">
                  <a:avLst/>
                </a:prstGeom>
                <a:grp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46" name="Oval 2139"/>
                <p:cNvSpPr>
                  <a:spLocks noChangeArrowheads="1"/>
                </p:cNvSpPr>
                <p:nvPr/>
              </p:nvSpPr>
              <p:spPr bwMode="auto">
                <a:xfrm>
                  <a:off x="2188"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sp>
              <p:nvSpPr>
                <p:cNvPr id="47" name="Oval 2140"/>
                <p:cNvSpPr>
                  <a:spLocks noChangeArrowheads="1"/>
                </p:cNvSpPr>
                <p:nvPr/>
              </p:nvSpPr>
              <p:spPr bwMode="auto">
                <a:xfrm>
                  <a:off x="2869"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grpSp>
          <p:grpSp>
            <p:nvGrpSpPr>
              <p:cNvPr id="37" name="Group 2141"/>
              <p:cNvGrpSpPr>
                <a:grpSpLocks/>
              </p:cNvGrpSpPr>
              <p:nvPr/>
            </p:nvGrpSpPr>
            <p:grpSpPr bwMode="auto">
              <a:xfrm>
                <a:off x="2187" y="13261"/>
                <a:ext cx="824" cy="143"/>
                <a:chOff x="2188" y="12718"/>
                <a:chExt cx="824" cy="143"/>
              </a:xfrm>
              <a:grpFill/>
            </p:grpSpPr>
            <p:sp>
              <p:nvSpPr>
                <p:cNvPr id="42" name="Rectangle 2142"/>
                <p:cNvSpPr>
                  <a:spLocks noChangeArrowheads="1"/>
                </p:cNvSpPr>
                <p:nvPr/>
              </p:nvSpPr>
              <p:spPr bwMode="auto">
                <a:xfrm>
                  <a:off x="2239" y="12722"/>
                  <a:ext cx="701" cy="136"/>
                </a:xfrm>
                <a:prstGeom prst="rect">
                  <a:avLst/>
                </a:prstGeom>
                <a:grp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43" name="Oval 2143"/>
                <p:cNvSpPr>
                  <a:spLocks noChangeArrowheads="1"/>
                </p:cNvSpPr>
                <p:nvPr/>
              </p:nvSpPr>
              <p:spPr bwMode="auto">
                <a:xfrm>
                  <a:off x="2188"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sp>
              <p:nvSpPr>
                <p:cNvPr id="44" name="Oval 2144"/>
                <p:cNvSpPr>
                  <a:spLocks noChangeArrowheads="1"/>
                </p:cNvSpPr>
                <p:nvPr/>
              </p:nvSpPr>
              <p:spPr bwMode="auto">
                <a:xfrm>
                  <a:off x="2869"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grpSp>
          <p:grpSp>
            <p:nvGrpSpPr>
              <p:cNvPr id="38" name="Group 2145"/>
              <p:cNvGrpSpPr>
                <a:grpSpLocks/>
              </p:cNvGrpSpPr>
              <p:nvPr/>
            </p:nvGrpSpPr>
            <p:grpSpPr bwMode="auto">
              <a:xfrm>
                <a:off x="2187" y="13444"/>
                <a:ext cx="824" cy="143"/>
                <a:chOff x="2188" y="12718"/>
                <a:chExt cx="824" cy="143"/>
              </a:xfrm>
              <a:grpFill/>
            </p:grpSpPr>
            <p:sp>
              <p:nvSpPr>
                <p:cNvPr id="39" name="Rectangle 2146"/>
                <p:cNvSpPr>
                  <a:spLocks noChangeArrowheads="1"/>
                </p:cNvSpPr>
                <p:nvPr/>
              </p:nvSpPr>
              <p:spPr bwMode="auto">
                <a:xfrm>
                  <a:off x="2239" y="12722"/>
                  <a:ext cx="701" cy="136"/>
                </a:xfrm>
                <a:prstGeom prst="rect">
                  <a:avLst/>
                </a:prstGeom>
                <a:grpFill/>
                <a:ln w="9525">
                  <a:solidFill>
                    <a:srgbClr val="000000"/>
                  </a:solidFill>
                  <a:miter lim="800000"/>
                  <a:headEnd/>
                  <a:tailEnd/>
                </a:ln>
              </p:spPr>
              <p:txBody>
                <a:bodyPr rot="0" vert="horz" wrap="square" lIns="91440" tIns="45720" rIns="91440" bIns="45720" anchor="t" anchorCtr="0" upright="1">
                  <a:noAutofit/>
                </a:bodyPr>
                <a:lstStyle/>
                <a:p>
                  <a:endParaRPr lang="nl-BE"/>
                </a:p>
              </p:txBody>
            </p:sp>
            <p:sp>
              <p:nvSpPr>
                <p:cNvPr id="40" name="Oval 2147"/>
                <p:cNvSpPr>
                  <a:spLocks noChangeArrowheads="1"/>
                </p:cNvSpPr>
                <p:nvPr/>
              </p:nvSpPr>
              <p:spPr bwMode="auto">
                <a:xfrm>
                  <a:off x="2188"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sp>
              <p:nvSpPr>
                <p:cNvPr id="41" name="Oval 2148"/>
                <p:cNvSpPr>
                  <a:spLocks noChangeArrowheads="1"/>
                </p:cNvSpPr>
                <p:nvPr/>
              </p:nvSpPr>
              <p:spPr bwMode="auto">
                <a:xfrm>
                  <a:off x="2869" y="12718"/>
                  <a:ext cx="143" cy="143"/>
                </a:xfrm>
                <a:prstGeom prst="ellipse">
                  <a:avLst/>
                </a:prstGeom>
                <a:grpFill/>
                <a:ln w="9525">
                  <a:solidFill>
                    <a:srgbClr val="000000"/>
                  </a:solidFill>
                  <a:round/>
                  <a:headEnd/>
                  <a:tailEnd/>
                </a:ln>
              </p:spPr>
              <p:txBody>
                <a:bodyPr rot="0" vert="horz" wrap="square" lIns="91440" tIns="45720" rIns="91440" bIns="45720" anchor="t" anchorCtr="0" upright="1">
                  <a:noAutofit/>
                </a:bodyPr>
                <a:lstStyle/>
                <a:p>
                  <a:endParaRPr lang="nl-BE"/>
                </a:p>
              </p:txBody>
            </p:sp>
          </p:grpSp>
        </p:grpSp>
      </p:grpSp>
    </p:spTree>
    <p:extLst>
      <p:ext uri="{BB962C8B-B14F-4D97-AF65-F5344CB8AC3E}">
        <p14:creationId xmlns:p14="http://schemas.microsoft.com/office/powerpoint/2010/main" xmlns="" val="1393969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Multi-Level </a:t>
            </a:r>
            <a:r>
              <a:rPr lang="nl-BE" dirty="0" err="1" smtClean="0"/>
              <a:t>Optimization</a:t>
            </a:r>
            <a:r>
              <a:rPr lang="nl-BE" dirty="0" smtClean="0"/>
              <a:t> Methods </a:t>
            </a:r>
            <a:endParaRPr lang="nl-BE" dirty="0"/>
          </a:p>
        </p:txBody>
      </p:sp>
      <p:sp>
        <p:nvSpPr>
          <p:cNvPr id="3" name="Tijdelijke aanduiding voor inhoud 2"/>
          <p:cNvSpPr>
            <a:spLocks noGrp="1"/>
          </p:cNvSpPr>
          <p:nvPr>
            <p:ph idx="1"/>
          </p:nvPr>
        </p:nvSpPr>
        <p:spPr/>
        <p:txBody>
          <a:bodyPr>
            <a:normAutofit fontScale="77500" lnSpcReduction="20000"/>
          </a:bodyPr>
          <a:lstStyle/>
          <a:p>
            <a:pPr marL="0" indent="0" algn="just">
              <a:buNone/>
            </a:pPr>
            <a:r>
              <a:rPr lang="en-US" b="1" dirty="0">
                <a:solidFill>
                  <a:srgbClr val="0070C0"/>
                </a:solidFill>
              </a:rPr>
              <a:t>MULTI-LEVEL DESIGN OF AN ISOLATION TRANSFORMER USING COLLABORATIVE </a:t>
            </a:r>
            <a:r>
              <a:rPr lang="en-US" b="1" dirty="0" smtClean="0">
                <a:solidFill>
                  <a:srgbClr val="0070C0"/>
                </a:solidFill>
              </a:rPr>
              <a:t>OPTIMIZATION</a:t>
            </a:r>
          </a:p>
          <a:p>
            <a:pPr marL="0" indent="0">
              <a:buNone/>
            </a:pPr>
            <a:endParaRPr lang="nl-BE" dirty="0"/>
          </a:p>
          <a:p>
            <a:r>
              <a:rPr lang="en-US" b="1" dirty="0" smtClean="0"/>
              <a:t>Method</a:t>
            </a:r>
            <a:r>
              <a:rPr lang="en-US" dirty="0"/>
              <a:t>: Output Space Mapping (OSM)</a:t>
            </a:r>
            <a:endParaRPr lang="nl-BE" dirty="0"/>
          </a:p>
          <a:p>
            <a:r>
              <a:rPr lang="en-US" dirty="0"/>
              <a:t>The use of the </a:t>
            </a:r>
            <a:r>
              <a:rPr lang="en-US" dirty="0">
                <a:solidFill>
                  <a:srgbClr val="FF0000"/>
                </a:solidFill>
              </a:rPr>
              <a:t>OSM technique is proposed for handling the disciplinary optimizations of a collaborative optimization scheme</a:t>
            </a:r>
            <a:r>
              <a:rPr lang="en-US" dirty="0"/>
              <a:t>; this way, the accuracy of 3D FEA is exploited at the disciplinary level, with a reasonable computational cost</a:t>
            </a:r>
            <a:r>
              <a:rPr lang="en-US" dirty="0" smtClean="0"/>
              <a:t>.</a:t>
            </a:r>
          </a:p>
          <a:p>
            <a:r>
              <a:rPr lang="en-US" dirty="0" smtClean="0"/>
              <a:t>Direct problem solution is based on both circuit model and field model</a:t>
            </a:r>
          </a:p>
          <a:p>
            <a:r>
              <a:rPr lang="en-US" dirty="0" smtClean="0"/>
              <a:t>Coarse model: analytical; Fine model: 3D FEM</a:t>
            </a:r>
            <a:endParaRPr lang="nl-BE" dirty="0"/>
          </a:p>
          <a:p>
            <a:r>
              <a:rPr lang="en-US" b="1" dirty="0"/>
              <a:t>Application</a:t>
            </a:r>
            <a:r>
              <a:rPr lang="en-US" dirty="0"/>
              <a:t>: </a:t>
            </a:r>
            <a:r>
              <a:rPr lang="en-US" dirty="0">
                <a:solidFill>
                  <a:srgbClr val="FF0000"/>
                </a:solidFill>
              </a:rPr>
              <a:t>safety isolation transformer</a:t>
            </a:r>
            <a:r>
              <a:rPr lang="en-US" dirty="0"/>
              <a:t>.</a:t>
            </a:r>
            <a:endParaRPr lang="nl-BE" dirty="0"/>
          </a:p>
          <a:p>
            <a:endParaRPr lang="nl-BE" dirty="0"/>
          </a:p>
        </p:txBody>
      </p:sp>
    </p:spTree>
    <p:extLst>
      <p:ext uri="{BB962C8B-B14F-4D97-AF65-F5344CB8AC3E}">
        <p14:creationId xmlns:p14="http://schemas.microsoft.com/office/powerpoint/2010/main" xmlns="" val="3517115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Multi-Level </a:t>
            </a:r>
            <a:r>
              <a:rPr lang="nl-BE" dirty="0" err="1" smtClean="0"/>
              <a:t>Optimization</a:t>
            </a:r>
            <a:r>
              <a:rPr lang="nl-BE" dirty="0" smtClean="0"/>
              <a:t> Methods </a:t>
            </a:r>
            <a:endParaRPr lang="nl-BE" dirty="0"/>
          </a:p>
        </p:txBody>
      </p:sp>
      <p:sp>
        <p:nvSpPr>
          <p:cNvPr id="3" name="Tijdelijke aanduiding voor inhoud 2"/>
          <p:cNvSpPr>
            <a:spLocks noGrp="1"/>
          </p:cNvSpPr>
          <p:nvPr>
            <p:ph idx="1"/>
          </p:nvPr>
        </p:nvSpPr>
        <p:spPr>
          <a:xfrm>
            <a:off x="457200" y="1600200"/>
            <a:ext cx="8229600" cy="4997151"/>
          </a:xfrm>
        </p:spPr>
        <p:txBody>
          <a:bodyPr>
            <a:normAutofit fontScale="77500" lnSpcReduction="20000"/>
          </a:bodyPr>
          <a:lstStyle/>
          <a:p>
            <a:pPr marL="0" indent="0" algn="just">
              <a:buNone/>
            </a:pPr>
            <a:r>
              <a:rPr lang="nl-BE" sz="2800" b="1" dirty="0" smtClean="0">
                <a:solidFill>
                  <a:srgbClr val="0070C0"/>
                </a:solidFill>
              </a:rPr>
              <a:t>N-LEVEL OUTPUT SPACE MAPPING TECHNIQUES FOR ELECTROMAGNETIC DESIGN OPTIMIZATION</a:t>
            </a:r>
          </a:p>
          <a:p>
            <a:pPr marL="0" indent="0">
              <a:buNone/>
            </a:pPr>
            <a:endParaRPr lang="nl-BE" sz="2800" b="1" dirty="0" smtClean="0">
              <a:solidFill>
                <a:srgbClr val="FF0000"/>
              </a:solidFill>
            </a:endParaRPr>
          </a:p>
          <a:p>
            <a:r>
              <a:rPr lang="nl-BE" b="1" dirty="0" smtClean="0"/>
              <a:t>Method</a:t>
            </a:r>
            <a:r>
              <a:rPr lang="nl-BE" dirty="0" smtClean="0"/>
              <a:t>: Output Space </a:t>
            </a:r>
            <a:r>
              <a:rPr lang="nl-BE" dirty="0" err="1" smtClean="0"/>
              <a:t>Mapping</a:t>
            </a:r>
            <a:endParaRPr lang="nl-BE" dirty="0" smtClean="0"/>
          </a:p>
          <a:p>
            <a:r>
              <a:rPr lang="nl-BE" dirty="0" err="1" smtClean="0"/>
              <a:t>Adapted</a:t>
            </a:r>
            <a:r>
              <a:rPr lang="nl-BE" dirty="0" smtClean="0"/>
              <a:t> </a:t>
            </a:r>
            <a:r>
              <a:rPr lang="nl-BE" dirty="0" err="1" smtClean="0"/>
              <a:t>for</a:t>
            </a:r>
            <a:r>
              <a:rPr lang="nl-BE" dirty="0" smtClean="0"/>
              <a:t> </a:t>
            </a:r>
            <a:r>
              <a:rPr lang="nl-BE" dirty="0" err="1" smtClean="0"/>
              <a:t>multi</a:t>
            </a:r>
            <a:r>
              <a:rPr lang="nl-BE" dirty="0" smtClean="0"/>
              <a:t>-level (&gt;2) </a:t>
            </a:r>
            <a:r>
              <a:rPr lang="nl-BE" dirty="0" err="1" smtClean="0"/>
              <a:t>optimization</a:t>
            </a:r>
            <a:endParaRPr lang="nl-BE" dirty="0" smtClean="0"/>
          </a:p>
          <a:p>
            <a:r>
              <a:rPr lang="nl-BE" dirty="0" err="1" smtClean="0">
                <a:solidFill>
                  <a:srgbClr val="FF0000"/>
                </a:solidFill>
              </a:rPr>
              <a:t>Several</a:t>
            </a:r>
            <a:r>
              <a:rPr lang="nl-BE" dirty="0" smtClean="0">
                <a:solidFill>
                  <a:srgbClr val="FF0000"/>
                </a:solidFill>
              </a:rPr>
              <a:t> models </a:t>
            </a:r>
            <a:r>
              <a:rPr lang="nl-BE" dirty="0" err="1" smtClean="0">
                <a:solidFill>
                  <a:srgbClr val="FF0000"/>
                </a:solidFill>
              </a:rPr>
              <a:t>with</a:t>
            </a:r>
            <a:r>
              <a:rPr lang="nl-BE" dirty="0" smtClean="0">
                <a:solidFill>
                  <a:srgbClr val="FF0000"/>
                </a:solidFill>
              </a:rPr>
              <a:t> different </a:t>
            </a:r>
            <a:r>
              <a:rPr lang="nl-BE" dirty="0" err="1" smtClean="0">
                <a:solidFill>
                  <a:srgbClr val="FF0000"/>
                </a:solidFill>
              </a:rPr>
              <a:t>granularities</a:t>
            </a:r>
            <a:r>
              <a:rPr lang="nl-BE" dirty="0" smtClean="0">
                <a:solidFill>
                  <a:srgbClr val="FF0000"/>
                </a:solidFill>
              </a:rPr>
              <a:t> in order </a:t>
            </a:r>
            <a:r>
              <a:rPr lang="nl-BE" dirty="0" err="1" smtClean="0">
                <a:solidFill>
                  <a:srgbClr val="FF0000"/>
                </a:solidFill>
              </a:rPr>
              <a:t>to</a:t>
            </a:r>
            <a:r>
              <a:rPr lang="nl-BE" dirty="0" smtClean="0">
                <a:solidFill>
                  <a:srgbClr val="FF0000"/>
                </a:solidFill>
              </a:rPr>
              <a:t> </a:t>
            </a:r>
            <a:r>
              <a:rPr lang="nl-BE" dirty="0" err="1" smtClean="0">
                <a:solidFill>
                  <a:srgbClr val="FF0000"/>
                </a:solidFill>
              </a:rPr>
              <a:t>reduce</a:t>
            </a:r>
            <a:r>
              <a:rPr lang="nl-BE" dirty="0" smtClean="0">
                <a:solidFill>
                  <a:srgbClr val="FF0000"/>
                </a:solidFill>
              </a:rPr>
              <a:t> CPU time.</a:t>
            </a:r>
          </a:p>
          <a:p>
            <a:endParaRPr lang="nl-BE" dirty="0" smtClean="0">
              <a:solidFill>
                <a:srgbClr val="FF0000"/>
              </a:solidFill>
            </a:endParaRPr>
          </a:p>
          <a:p>
            <a:endParaRPr lang="nl-BE" dirty="0">
              <a:solidFill>
                <a:srgbClr val="FF0000"/>
              </a:solidFill>
            </a:endParaRPr>
          </a:p>
          <a:p>
            <a:endParaRPr lang="nl-BE" dirty="0" smtClean="0">
              <a:solidFill>
                <a:srgbClr val="FF0000"/>
              </a:solidFill>
            </a:endParaRPr>
          </a:p>
          <a:p>
            <a:r>
              <a:rPr lang="nl-BE" b="1" dirty="0" smtClean="0"/>
              <a:t>Application</a:t>
            </a:r>
            <a:r>
              <a:rPr lang="nl-BE" dirty="0" smtClean="0"/>
              <a:t>: </a:t>
            </a:r>
            <a:r>
              <a:rPr lang="nl-BE" dirty="0" smtClean="0">
                <a:solidFill>
                  <a:srgbClr val="FF0000"/>
                </a:solidFill>
              </a:rPr>
              <a:t>SMES (TEAM workshop 22)</a:t>
            </a:r>
          </a:p>
          <a:p>
            <a:r>
              <a:rPr lang="nl-BE" dirty="0" smtClean="0"/>
              <a:t>For 3-level </a:t>
            </a:r>
            <a:r>
              <a:rPr lang="nl-BE" dirty="0" err="1" smtClean="0"/>
              <a:t>algorithm</a:t>
            </a:r>
            <a:r>
              <a:rPr lang="nl-BE" dirty="0" smtClean="0"/>
              <a:t>: CPU is </a:t>
            </a:r>
            <a:r>
              <a:rPr lang="nl-BE" dirty="0" err="1" smtClean="0"/>
              <a:t>less</a:t>
            </a:r>
            <a:r>
              <a:rPr lang="nl-BE" dirty="0" smtClean="0"/>
              <a:t> </a:t>
            </a:r>
            <a:r>
              <a:rPr lang="nl-BE" dirty="0" err="1" smtClean="0"/>
              <a:t>than</a:t>
            </a:r>
            <a:r>
              <a:rPr lang="nl-BE" dirty="0" smtClean="0"/>
              <a:t> half of 2-level</a:t>
            </a:r>
          </a:p>
          <a:p>
            <a:r>
              <a:rPr lang="nl-BE" dirty="0" smtClean="0"/>
              <a:t>More </a:t>
            </a:r>
            <a:r>
              <a:rPr lang="nl-BE" dirty="0" err="1" smtClean="0"/>
              <a:t>than</a:t>
            </a:r>
            <a:r>
              <a:rPr lang="nl-BE" dirty="0" smtClean="0"/>
              <a:t> 4 levels </a:t>
            </a:r>
            <a:r>
              <a:rPr lang="nl-BE" dirty="0" err="1" smtClean="0"/>
              <a:t>gives</a:t>
            </a:r>
            <a:r>
              <a:rPr lang="nl-BE" dirty="0" smtClean="0"/>
              <a:t> no CPU time </a:t>
            </a:r>
            <a:r>
              <a:rPr lang="nl-BE" dirty="0" err="1" smtClean="0"/>
              <a:t>reduction</a:t>
            </a:r>
            <a:endParaRPr lang="nl-BE"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76350" y="3955901"/>
            <a:ext cx="6591300" cy="105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739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solidFill>
                  <a:srgbClr val="0070C0"/>
                </a:solidFill>
              </a:rPr>
              <a:t>Energy </a:t>
            </a:r>
            <a:r>
              <a:rPr lang="nl-BE" dirty="0" err="1" smtClean="0">
                <a:solidFill>
                  <a:srgbClr val="0070C0"/>
                </a:solidFill>
              </a:rPr>
              <a:t>and</a:t>
            </a:r>
            <a:r>
              <a:rPr lang="nl-BE" dirty="0" smtClean="0">
                <a:solidFill>
                  <a:srgbClr val="0070C0"/>
                </a:solidFill>
              </a:rPr>
              <a:t> Non-</a:t>
            </a:r>
            <a:r>
              <a:rPr lang="nl-BE" dirty="0" err="1" smtClean="0">
                <a:solidFill>
                  <a:srgbClr val="0070C0"/>
                </a:solidFill>
              </a:rPr>
              <a:t>destructive</a:t>
            </a:r>
            <a:r>
              <a:rPr lang="nl-BE" dirty="0" smtClean="0">
                <a:solidFill>
                  <a:srgbClr val="0070C0"/>
                </a:solidFill>
              </a:rPr>
              <a:t> </a:t>
            </a:r>
            <a:r>
              <a:rPr lang="nl-BE" dirty="0" err="1" smtClean="0">
                <a:solidFill>
                  <a:srgbClr val="0070C0"/>
                </a:solidFill>
              </a:rPr>
              <a:t>evaluation</a:t>
            </a:r>
            <a:endParaRPr lang="nl-BE" dirty="0">
              <a:solidFill>
                <a:srgbClr val="0070C0"/>
              </a:solidFill>
            </a:endParaRPr>
          </a:p>
        </p:txBody>
      </p:sp>
      <p:sp>
        <p:nvSpPr>
          <p:cNvPr id="3" name="Tijdelijke aanduiding voor inhoud 2"/>
          <p:cNvSpPr>
            <a:spLocks noGrp="1"/>
          </p:cNvSpPr>
          <p:nvPr>
            <p:ph idx="1"/>
          </p:nvPr>
        </p:nvSpPr>
        <p:spPr/>
        <p:txBody>
          <a:bodyPr/>
          <a:lstStyle/>
          <a:p>
            <a:r>
              <a:rPr lang="nl-BE" dirty="0" err="1" smtClean="0"/>
              <a:t>Introduction</a:t>
            </a: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xmlns="" val="1082230860"/>
              </p:ext>
            </p:extLst>
          </p:nvPr>
        </p:nvGraphicFramePr>
        <p:xfrm>
          <a:off x="467544" y="2636912"/>
          <a:ext cx="8064895" cy="2011680"/>
        </p:xfrm>
        <a:graphic>
          <a:graphicData uri="http://schemas.openxmlformats.org/drawingml/2006/table">
            <a:tbl>
              <a:tblPr firstRow="1" bandRow="1">
                <a:tableStyleId>{5C22544A-7EE6-4342-B048-85BDC9FD1C3A}</a:tableStyleId>
              </a:tblPr>
              <a:tblGrid>
                <a:gridCol w="2787865"/>
                <a:gridCol w="2489165"/>
                <a:gridCol w="278786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 WAVELET APPROACH FOR THREE DIMENSIONAL CRACK DETECTION IN SLABS USING CURRENT INJECTION</a:t>
                      </a:r>
                      <a:r>
                        <a:rPr lang="nl-BE" dirty="0" smtClean="0"/>
                        <a:t> </a:t>
                      </a:r>
                      <a:r>
                        <a:rPr lang="en-US" b="1" dirty="0" smtClean="0"/>
                        <a:t>PERTURBATION</a:t>
                      </a:r>
                      <a:endParaRPr lang="nl-BE" dirty="0" smtClean="0"/>
                    </a:p>
                    <a:p>
                      <a:endParaRPr lang="nl-B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FUEL CELL DIAGNOSIS WITH NEAR MAGNETIC FIELD MEASUREMENTS</a:t>
                      </a:r>
                      <a:endParaRPr lang="nl-BE" dirty="0" smtClean="0"/>
                    </a:p>
                    <a:p>
                      <a:endParaRPr lang="nl-BE" dirty="0"/>
                    </a:p>
                  </a:txBody>
                  <a:tcPr/>
                </a:tc>
                <a:tc>
                  <a:txBody>
                    <a:bodyPr/>
                    <a:lstStyle/>
                    <a:p>
                      <a:pPr marL="0" indent="0">
                        <a:buNone/>
                      </a:pPr>
                      <a:r>
                        <a:rPr lang="en-US" sz="1800" b="1" cap="all" dirty="0" smtClean="0"/>
                        <a:t>A New Method of Sensitivity Analysis for the Non-destructive Evaluation of </a:t>
                      </a:r>
                      <a:r>
                        <a:rPr lang="en-US" sz="1800" b="1" cap="all" dirty="0" err="1" smtClean="0"/>
                        <a:t>Microcracks</a:t>
                      </a:r>
                      <a:r>
                        <a:rPr lang="en-US" sz="1800" b="1" cap="all" dirty="0" smtClean="0"/>
                        <a:t> with GMR Sensors</a:t>
                      </a:r>
                      <a:endParaRPr lang="nl-BE" sz="1800" dirty="0" smtClean="0"/>
                    </a:p>
                    <a:p>
                      <a:endParaRPr lang="nl-BE" dirty="0"/>
                    </a:p>
                  </a:txBody>
                  <a:tcPr/>
                </a:tc>
              </a:tr>
            </a:tbl>
          </a:graphicData>
        </a:graphic>
      </p:graphicFrame>
    </p:spTree>
    <p:extLst>
      <p:ext uri="{BB962C8B-B14F-4D97-AF65-F5344CB8AC3E}">
        <p14:creationId xmlns:p14="http://schemas.microsoft.com/office/powerpoint/2010/main" xmlns="" val="3771135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Energy </a:t>
            </a:r>
            <a:r>
              <a:rPr lang="nl-BE" dirty="0" err="1" smtClean="0"/>
              <a:t>and</a:t>
            </a:r>
            <a:r>
              <a:rPr lang="nl-BE" dirty="0" smtClean="0"/>
              <a:t> Non-</a:t>
            </a:r>
            <a:r>
              <a:rPr lang="nl-BE" dirty="0" err="1" smtClean="0"/>
              <a:t>destructive</a:t>
            </a:r>
            <a:r>
              <a:rPr lang="nl-BE" dirty="0" smtClean="0"/>
              <a:t> </a:t>
            </a:r>
            <a:r>
              <a:rPr lang="nl-BE" dirty="0" err="1" smtClean="0"/>
              <a:t>evaluation</a:t>
            </a:r>
            <a:endParaRPr lang="nl-BE" dirty="0"/>
          </a:p>
        </p:txBody>
      </p:sp>
      <p:sp>
        <p:nvSpPr>
          <p:cNvPr id="3" name="Tijdelijke aanduiding voor inhoud 2"/>
          <p:cNvSpPr>
            <a:spLocks noGrp="1"/>
          </p:cNvSpPr>
          <p:nvPr>
            <p:ph idx="1"/>
          </p:nvPr>
        </p:nvSpPr>
        <p:spPr>
          <a:xfrm>
            <a:off x="457200" y="1600201"/>
            <a:ext cx="8229600" cy="2764904"/>
          </a:xfrm>
        </p:spPr>
        <p:txBody>
          <a:bodyPr>
            <a:normAutofit fontScale="55000" lnSpcReduction="20000"/>
          </a:bodyPr>
          <a:lstStyle/>
          <a:p>
            <a:pPr marL="0" indent="0" algn="just">
              <a:buNone/>
            </a:pPr>
            <a:r>
              <a:rPr lang="en-US" b="1" dirty="0">
                <a:solidFill>
                  <a:srgbClr val="0070C0"/>
                </a:solidFill>
              </a:rPr>
              <a:t>A WAVELET APPROACH FOR THREE DIMENSIONAL CRACK DETECTION IN SLABS USING CURRENT </a:t>
            </a:r>
            <a:r>
              <a:rPr lang="en-US" b="1" dirty="0" smtClean="0">
                <a:solidFill>
                  <a:srgbClr val="0070C0"/>
                </a:solidFill>
              </a:rPr>
              <a:t>INJECTION</a:t>
            </a:r>
            <a:r>
              <a:rPr lang="nl-BE" dirty="0" smtClean="0">
                <a:solidFill>
                  <a:srgbClr val="0070C0"/>
                </a:solidFill>
              </a:rPr>
              <a:t> </a:t>
            </a:r>
            <a:r>
              <a:rPr lang="en-US" b="1" dirty="0" smtClean="0">
                <a:solidFill>
                  <a:srgbClr val="0070C0"/>
                </a:solidFill>
              </a:rPr>
              <a:t>PERTURBATION</a:t>
            </a:r>
            <a:endParaRPr lang="nl-BE" dirty="0">
              <a:solidFill>
                <a:srgbClr val="0070C0"/>
              </a:solidFill>
            </a:endParaRPr>
          </a:p>
          <a:p>
            <a:pPr marL="0" indent="0">
              <a:buNone/>
            </a:pPr>
            <a:r>
              <a:rPr lang="en-US" b="1" dirty="0"/>
              <a:t> </a:t>
            </a:r>
            <a:endParaRPr lang="en-US" b="1" dirty="0" smtClean="0"/>
          </a:p>
          <a:p>
            <a:r>
              <a:rPr lang="en-US" b="1" dirty="0" smtClean="0"/>
              <a:t>Method: </a:t>
            </a:r>
            <a:r>
              <a:rPr lang="en-US" dirty="0" smtClean="0"/>
              <a:t>wavelets approach to crack detection.</a:t>
            </a:r>
            <a:endParaRPr lang="nl-BE" dirty="0" smtClean="0"/>
          </a:p>
          <a:p>
            <a:r>
              <a:rPr lang="en-US" dirty="0" smtClean="0"/>
              <a:t>it </a:t>
            </a:r>
            <a:r>
              <a:rPr lang="en-US" dirty="0"/>
              <a:t>is proposed to use a couple of oppositely arranged field sensor pairs placed above and below the conducting slab. </a:t>
            </a:r>
            <a:r>
              <a:rPr lang="en-US" dirty="0" smtClean="0">
                <a:solidFill>
                  <a:srgbClr val="FF0000"/>
                </a:solidFill>
              </a:rPr>
              <a:t>The detection procedure is based on the differential measurement of currents</a:t>
            </a:r>
            <a:r>
              <a:rPr lang="en-US" dirty="0" smtClean="0"/>
              <a:t>, involving </a:t>
            </a:r>
            <a:r>
              <a:rPr lang="en-US" dirty="0"/>
              <a:t>relatively large probes.</a:t>
            </a:r>
            <a:endParaRPr lang="nl-BE" dirty="0"/>
          </a:p>
          <a:p>
            <a:r>
              <a:rPr lang="en-US" b="1" dirty="0"/>
              <a:t>Application: </a:t>
            </a:r>
            <a:r>
              <a:rPr lang="en-US" dirty="0"/>
              <a:t>location and volume of a </a:t>
            </a:r>
            <a:r>
              <a:rPr lang="en-US" dirty="0">
                <a:solidFill>
                  <a:srgbClr val="FF0000"/>
                </a:solidFill>
              </a:rPr>
              <a:t>3D embedded crack in a conducting slab of finite thickness.</a:t>
            </a:r>
            <a:endParaRPr lang="nl-BE" dirty="0">
              <a:solidFill>
                <a:srgbClr val="FF0000"/>
              </a:solidFill>
            </a:endParaRPr>
          </a:p>
          <a:p>
            <a:endParaRPr lang="nl-B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87824" y="4365104"/>
            <a:ext cx="6057900" cy="240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51" y="4449938"/>
            <a:ext cx="2760449" cy="19352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kstvak 3"/>
          <p:cNvSpPr txBox="1"/>
          <p:nvPr/>
        </p:nvSpPr>
        <p:spPr>
          <a:xfrm>
            <a:off x="3347864" y="3962327"/>
            <a:ext cx="2736304" cy="646331"/>
          </a:xfrm>
          <a:prstGeom prst="rect">
            <a:avLst/>
          </a:prstGeom>
          <a:noFill/>
        </p:spPr>
        <p:txBody>
          <a:bodyPr wrap="square" rtlCol="0">
            <a:spAutoFit/>
          </a:bodyPr>
          <a:lstStyle/>
          <a:p>
            <a:r>
              <a:rPr lang="nl-BE" dirty="0" smtClean="0"/>
              <a:t>Top sensor pair </a:t>
            </a:r>
            <a:r>
              <a:rPr lang="nl-BE" dirty="0" err="1" smtClean="0"/>
              <a:t>measurements</a:t>
            </a:r>
            <a:endParaRPr lang="nl-BE" dirty="0"/>
          </a:p>
        </p:txBody>
      </p:sp>
      <p:sp>
        <p:nvSpPr>
          <p:cNvPr id="7" name="Tekstvak 6"/>
          <p:cNvSpPr txBox="1"/>
          <p:nvPr/>
        </p:nvSpPr>
        <p:spPr>
          <a:xfrm>
            <a:off x="6084168" y="4041938"/>
            <a:ext cx="2736304" cy="646331"/>
          </a:xfrm>
          <a:prstGeom prst="rect">
            <a:avLst/>
          </a:prstGeom>
          <a:noFill/>
        </p:spPr>
        <p:txBody>
          <a:bodyPr wrap="square" rtlCol="0">
            <a:spAutoFit/>
          </a:bodyPr>
          <a:lstStyle/>
          <a:p>
            <a:r>
              <a:rPr lang="nl-BE" dirty="0" err="1" smtClean="0"/>
              <a:t>Bottom</a:t>
            </a:r>
            <a:r>
              <a:rPr lang="nl-BE" dirty="0" smtClean="0"/>
              <a:t> sensor pair </a:t>
            </a:r>
            <a:r>
              <a:rPr lang="nl-BE" dirty="0" err="1" smtClean="0"/>
              <a:t>measurements</a:t>
            </a:r>
            <a:endParaRPr lang="nl-BE" dirty="0"/>
          </a:p>
        </p:txBody>
      </p:sp>
    </p:spTree>
    <p:extLst>
      <p:ext uri="{BB962C8B-B14F-4D97-AF65-F5344CB8AC3E}">
        <p14:creationId xmlns:p14="http://schemas.microsoft.com/office/powerpoint/2010/main" xmlns="" val="3929644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1267</TotalTime>
  <Words>1352</Words>
  <Application>Microsoft Office PowerPoint</Application>
  <PresentationFormat>Presentazione su schermo (4:3)</PresentationFormat>
  <Paragraphs>279</Paragraphs>
  <Slides>48</Slides>
  <Notes>0</Notes>
  <HiddenSlides>0</HiddenSlides>
  <MMClips>0</MMClips>
  <ScaleCrop>false</ScaleCrop>
  <HeadingPairs>
    <vt:vector size="4" baseType="variant">
      <vt:variant>
        <vt:lpstr>Tema</vt:lpstr>
      </vt:variant>
      <vt:variant>
        <vt:i4>1</vt:i4>
      </vt:variant>
      <vt:variant>
        <vt:lpstr>Titoli diapositive</vt:lpstr>
      </vt:variant>
      <vt:variant>
        <vt:i4>48</vt:i4>
      </vt:variant>
    </vt:vector>
  </HeadingPairs>
  <TitlesOfParts>
    <vt:vector size="49" baseType="lpstr">
      <vt:lpstr>Kantoorthema</vt:lpstr>
      <vt:lpstr>OIPE-2012, Ghent  Overview of oral contributions</vt:lpstr>
      <vt:lpstr>Overview of oral contributions</vt:lpstr>
      <vt:lpstr>Multi-Level Optimization Methods </vt:lpstr>
      <vt:lpstr>Multi-Level Optimization Methods </vt:lpstr>
      <vt:lpstr>Multi-Level Optimization Methods </vt:lpstr>
      <vt:lpstr>Multi-Level Optimization Methods </vt:lpstr>
      <vt:lpstr>Multi-Level Optimization Methods </vt:lpstr>
      <vt:lpstr>Energy and Non-destructive evaluation</vt:lpstr>
      <vt:lpstr>Energy and Non-destructive evaluation</vt:lpstr>
      <vt:lpstr>Energy and Non-destructive evaluation</vt:lpstr>
      <vt:lpstr>Energy and Non-destructive evaluation</vt:lpstr>
      <vt:lpstr>Multi-Objective and Evolutionary Optimization Methods </vt:lpstr>
      <vt:lpstr>Multi-Objective and Evolutionary Optimization Methods </vt:lpstr>
      <vt:lpstr>Multi-Objective and Evolutionary Optimization Methods </vt:lpstr>
      <vt:lpstr>Multi-Objective and Evolutionary Optimization Methods </vt:lpstr>
      <vt:lpstr>Multi-Objective and Evolutionary Optimization Methods </vt:lpstr>
      <vt:lpstr>Multi-Objective and Evolutionary Optimization Methods </vt:lpstr>
      <vt:lpstr>Multi-Objective and Evolutionary Optimization Methods </vt:lpstr>
      <vt:lpstr>Multi-Objective and Evolutionary Optimization Methods </vt:lpstr>
      <vt:lpstr>Multi-Objective and Evolutionary Optimization Methods </vt:lpstr>
      <vt:lpstr>High frequency applications</vt:lpstr>
      <vt:lpstr>High frequency applications</vt:lpstr>
      <vt:lpstr>High frequency applications</vt:lpstr>
      <vt:lpstr>High frequency applications</vt:lpstr>
      <vt:lpstr>High frequency applications</vt:lpstr>
      <vt:lpstr>Fundamentals and mathematical analysis</vt:lpstr>
      <vt:lpstr>Fundamentals and mathematical analysis</vt:lpstr>
      <vt:lpstr>Fundamentals and mathematical analysis</vt:lpstr>
      <vt:lpstr>Fundamentals and mathematical analysis</vt:lpstr>
      <vt:lpstr>Fundamentals and mathematical analysis</vt:lpstr>
      <vt:lpstr>Optimization and stochastic models</vt:lpstr>
      <vt:lpstr>Optimization and stochastic models</vt:lpstr>
      <vt:lpstr>Optimization and stochastic models</vt:lpstr>
      <vt:lpstr>Optimization and stochastic models</vt:lpstr>
      <vt:lpstr>Optimization and stochastic models</vt:lpstr>
      <vt:lpstr>Optimization and stochastic models</vt:lpstr>
      <vt:lpstr>Optimization and stochastic models</vt:lpstr>
      <vt:lpstr>Applications in electrical machines &amp; shielding</vt:lpstr>
      <vt:lpstr>Applications in electrical machines &amp; shielding</vt:lpstr>
      <vt:lpstr>Applications in electrical machines &amp; shielding</vt:lpstr>
      <vt:lpstr>Applications in electrical machines &amp; shielding</vt:lpstr>
      <vt:lpstr>Biomedical applications</vt:lpstr>
      <vt:lpstr>Biomedical applications</vt:lpstr>
      <vt:lpstr>Biomedical applications</vt:lpstr>
      <vt:lpstr>Biomedical applications</vt:lpstr>
      <vt:lpstr>Biomedical applications</vt:lpstr>
      <vt:lpstr>Conclusion 1</vt:lpstr>
      <vt:lpstr>Conclusion 2</vt:lpstr>
    </vt:vector>
  </TitlesOfParts>
  <Company>UGent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Peter Sergeant</dc:creator>
  <cp:lastModifiedBy>Your User Name</cp:lastModifiedBy>
  <cp:revision>114</cp:revision>
  <dcterms:created xsi:type="dcterms:W3CDTF">2012-09-19T06:54:08Z</dcterms:created>
  <dcterms:modified xsi:type="dcterms:W3CDTF">2012-09-22T19:49:56Z</dcterms:modified>
</cp:coreProperties>
</file>